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media/image14.jpg" ContentType="image/gif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7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8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0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2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59" r:id="rId3"/>
    <p:sldId id="264" r:id="rId4"/>
    <p:sldId id="265" r:id="rId5"/>
    <p:sldId id="266" r:id="rId6"/>
    <p:sldId id="267" r:id="rId7"/>
    <p:sldId id="284" r:id="rId8"/>
    <p:sldId id="285" r:id="rId9"/>
    <p:sldId id="270" r:id="rId10"/>
    <p:sldId id="279" r:id="rId11"/>
    <p:sldId id="287" r:id="rId12"/>
    <p:sldId id="286" r:id="rId13"/>
    <p:sldId id="282" r:id="rId14"/>
    <p:sldId id="283" r:id="rId15"/>
    <p:sldId id="280" r:id="rId16"/>
    <p:sldId id="281" r:id="rId17"/>
    <p:sldId id="288" r:id="rId18"/>
    <p:sldId id="275" r:id="rId19"/>
    <p:sldId id="289" r:id="rId20"/>
    <p:sldId id="271" r:id="rId21"/>
    <p:sldId id="292" r:id="rId22"/>
    <p:sldId id="291" r:id="rId23"/>
    <p:sldId id="272" r:id="rId24"/>
    <p:sldId id="274" r:id="rId25"/>
    <p:sldId id="294" r:id="rId26"/>
    <p:sldId id="295" r:id="rId27"/>
    <p:sldId id="296" r:id="rId28"/>
    <p:sldId id="268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4E768-5C7A-4548-9A41-93E4E22C19D8}" type="doc">
      <dgm:prSet loTypeId="urn:microsoft.com/office/officeart/2005/8/layout/radial1" loCatId="relationship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fr-CA"/>
        </a:p>
      </dgm:t>
    </dgm:pt>
    <dgm:pt modelId="{D4878BE1-164E-4016-ACD9-90A58A4A6C9C}">
      <dgm:prSet phldrT="[Texte]"/>
      <dgm:spPr/>
      <dgm:t>
        <a:bodyPr/>
        <a:lstStyle/>
        <a:p>
          <a:pPr algn="ctr"/>
          <a:r>
            <a:rPr lang="fr-CA" dirty="0"/>
            <a:t>Compostage</a:t>
          </a:r>
        </a:p>
        <a:p>
          <a:pPr algn="ctr"/>
          <a:r>
            <a:rPr lang="fr-CA" dirty="0"/>
            <a:t>domestique</a:t>
          </a:r>
        </a:p>
      </dgm:t>
    </dgm:pt>
    <dgm:pt modelId="{87427E5D-8408-4345-A1F5-DB4503E7C48A}" type="parTrans" cxnId="{D517A755-B739-47E0-BE82-24A7A4DD11E8}">
      <dgm:prSet/>
      <dgm:spPr/>
      <dgm:t>
        <a:bodyPr/>
        <a:lstStyle/>
        <a:p>
          <a:pPr algn="ctr"/>
          <a:endParaRPr lang="fr-CA"/>
        </a:p>
      </dgm:t>
    </dgm:pt>
    <dgm:pt modelId="{FF3C37C6-ADA0-4F4A-9506-6DEE9CB6DA95}" type="sibTrans" cxnId="{D517A755-B739-47E0-BE82-24A7A4DD11E8}">
      <dgm:prSet/>
      <dgm:spPr/>
      <dgm:t>
        <a:bodyPr/>
        <a:lstStyle/>
        <a:p>
          <a:pPr algn="ctr"/>
          <a:endParaRPr lang="fr-CA"/>
        </a:p>
      </dgm:t>
    </dgm:pt>
    <dgm:pt modelId="{7E0E706A-D584-4C83-A2E8-6D9E50CECAF2}">
      <dgm:prSet phldrT="[Texte]"/>
      <dgm:spPr/>
      <dgm:t>
        <a:bodyPr/>
        <a:lstStyle/>
        <a:p>
          <a:pPr algn="ctr"/>
          <a:r>
            <a:rPr lang="fr-CA" b="1" dirty="0" smtClean="0"/>
            <a:t>Qui?</a:t>
          </a:r>
          <a:endParaRPr lang="fr-CA" b="1" dirty="0"/>
        </a:p>
      </dgm:t>
    </dgm:pt>
    <dgm:pt modelId="{E62E313B-DDB2-4841-A2FD-85CB20D4BCC9}" type="parTrans" cxnId="{7CF9AA15-7A20-4E38-8992-CEA5DC8F03E4}">
      <dgm:prSet/>
      <dgm:spPr/>
      <dgm:t>
        <a:bodyPr/>
        <a:lstStyle/>
        <a:p>
          <a:pPr algn="ctr"/>
          <a:endParaRPr lang="fr-CA"/>
        </a:p>
      </dgm:t>
    </dgm:pt>
    <dgm:pt modelId="{967640A7-1D34-4550-AD98-0B5F3010BD58}" type="sibTrans" cxnId="{7CF9AA15-7A20-4E38-8992-CEA5DC8F03E4}">
      <dgm:prSet/>
      <dgm:spPr/>
      <dgm:t>
        <a:bodyPr/>
        <a:lstStyle/>
        <a:p>
          <a:pPr algn="ctr"/>
          <a:endParaRPr lang="fr-CA"/>
        </a:p>
      </dgm:t>
    </dgm:pt>
    <dgm:pt modelId="{C1F58BC6-02F2-4E2B-B64C-00A1914478EA}">
      <dgm:prSet phldrT="[Texte]"/>
      <dgm:spPr/>
      <dgm:t>
        <a:bodyPr/>
        <a:lstStyle/>
        <a:p>
          <a:pPr algn="ctr"/>
          <a:r>
            <a:rPr lang="fr-CA" b="1" dirty="0" smtClean="0"/>
            <a:t>Quand?</a:t>
          </a:r>
          <a:endParaRPr lang="fr-CA" b="1" dirty="0"/>
        </a:p>
      </dgm:t>
    </dgm:pt>
    <dgm:pt modelId="{27F173D8-B4AB-4E3E-8BB3-866F02C1832E}" type="parTrans" cxnId="{4BEBAD3E-7594-429C-A982-775D8636E92E}">
      <dgm:prSet/>
      <dgm:spPr/>
      <dgm:t>
        <a:bodyPr/>
        <a:lstStyle/>
        <a:p>
          <a:pPr algn="ctr"/>
          <a:endParaRPr lang="fr-CA"/>
        </a:p>
      </dgm:t>
    </dgm:pt>
    <dgm:pt modelId="{C935CF84-E609-4C74-B7F5-D57F0FE11DC0}" type="sibTrans" cxnId="{4BEBAD3E-7594-429C-A982-775D8636E92E}">
      <dgm:prSet/>
      <dgm:spPr/>
      <dgm:t>
        <a:bodyPr/>
        <a:lstStyle/>
        <a:p>
          <a:pPr algn="ctr"/>
          <a:endParaRPr lang="fr-CA"/>
        </a:p>
      </dgm:t>
    </dgm:pt>
    <dgm:pt modelId="{E62168A2-99D9-417B-A2EE-77C0EEDC30F4}">
      <dgm:prSet phldrT="[Texte]"/>
      <dgm:spPr/>
      <dgm:t>
        <a:bodyPr/>
        <a:lstStyle/>
        <a:p>
          <a:pPr algn="ctr"/>
          <a:r>
            <a:rPr lang="fr-CA" b="1" dirty="0" smtClean="0"/>
            <a:t>Où?</a:t>
          </a:r>
          <a:endParaRPr lang="fr-CA" b="1" dirty="0"/>
        </a:p>
      </dgm:t>
    </dgm:pt>
    <dgm:pt modelId="{BEC9770D-A35F-4FF9-A1C5-9BC99E74EF5C}" type="parTrans" cxnId="{D7F3B3F5-06BB-493A-A73C-12C2BE56C238}">
      <dgm:prSet/>
      <dgm:spPr/>
      <dgm:t>
        <a:bodyPr/>
        <a:lstStyle/>
        <a:p>
          <a:pPr algn="ctr"/>
          <a:endParaRPr lang="fr-CA"/>
        </a:p>
      </dgm:t>
    </dgm:pt>
    <dgm:pt modelId="{65EB2994-D835-41C0-B924-F1B5B8B1F263}" type="sibTrans" cxnId="{D7F3B3F5-06BB-493A-A73C-12C2BE56C238}">
      <dgm:prSet/>
      <dgm:spPr/>
      <dgm:t>
        <a:bodyPr/>
        <a:lstStyle/>
        <a:p>
          <a:pPr algn="ctr"/>
          <a:endParaRPr lang="fr-CA"/>
        </a:p>
      </dgm:t>
    </dgm:pt>
    <dgm:pt modelId="{20ECD651-C13E-4349-9406-0901F5C7AD5C}">
      <dgm:prSet phldrT="[Texte]"/>
      <dgm:spPr/>
      <dgm:t>
        <a:bodyPr/>
        <a:lstStyle/>
        <a:p>
          <a:pPr algn="ctr"/>
          <a:r>
            <a:rPr lang="fr-CA" b="1" dirty="0" smtClean="0"/>
            <a:t>Comment?</a:t>
          </a:r>
        </a:p>
      </dgm:t>
    </dgm:pt>
    <dgm:pt modelId="{0B696FBF-E9FC-4441-AC18-D8B8526E3A81}" type="parTrans" cxnId="{72C6F504-7568-47AB-93B5-FCA2F171099E}">
      <dgm:prSet/>
      <dgm:spPr/>
      <dgm:t>
        <a:bodyPr/>
        <a:lstStyle/>
        <a:p>
          <a:pPr algn="ctr"/>
          <a:endParaRPr lang="fr-CA"/>
        </a:p>
      </dgm:t>
    </dgm:pt>
    <dgm:pt modelId="{08C10B89-7DF9-4F02-B755-98E0540F8326}" type="sibTrans" cxnId="{72C6F504-7568-47AB-93B5-FCA2F171099E}">
      <dgm:prSet/>
      <dgm:spPr/>
      <dgm:t>
        <a:bodyPr/>
        <a:lstStyle/>
        <a:p>
          <a:pPr algn="ctr"/>
          <a:endParaRPr lang="fr-CA"/>
        </a:p>
      </dgm:t>
    </dgm:pt>
    <dgm:pt modelId="{25A2898F-2376-477F-9654-21146360890C}">
      <dgm:prSet phldrT="[Texte]"/>
      <dgm:spPr/>
      <dgm:t>
        <a:bodyPr/>
        <a:lstStyle/>
        <a:p>
          <a:pPr algn="ctr"/>
          <a:r>
            <a:rPr lang="fr-CA" b="1" dirty="0" smtClean="0"/>
            <a:t>Quoi?</a:t>
          </a:r>
          <a:endParaRPr lang="fr-CA" b="1" dirty="0"/>
        </a:p>
      </dgm:t>
    </dgm:pt>
    <dgm:pt modelId="{7ABB9AF2-B172-47EE-B3D4-96C782D4FF08}" type="parTrans" cxnId="{D2172330-11D9-4019-8C64-76B5BCEAAB4B}">
      <dgm:prSet/>
      <dgm:spPr/>
      <dgm:t>
        <a:bodyPr/>
        <a:lstStyle/>
        <a:p>
          <a:pPr algn="ctr"/>
          <a:endParaRPr lang="fr-CA"/>
        </a:p>
      </dgm:t>
    </dgm:pt>
    <dgm:pt modelId="{4641D7A9-B279-4FE9-B57A-6210790B4B24}" type="sibTrans" cxnId="{D2172330-11D9-4019-8C64-76B5BCEAAB4B}">
      <dgm:prSet/>
      <dgm:spPr/>
      <dgm:t>
        <a:bodyPr/>
        <a:lstStyle/>
        <a:p>
          <a:pPr algn="ctr"/>
          <a:endParaRPr lang="fr-CA"/>
        </a:p>
      </dgm:t>
    </dgm:pt>
    <dgm:pt modelId="{0C44C9BB-5060-404A-B9A5-016E40CD1E70}">
      <dgm:prSet phldrT="[Texte]"/>
      <dgm:spPr/>
      <dgm:t>
        <a:bodyPr/>
        <a:lstStyle/>
        <a:p>
          <a:pPr algn="ctr"/>
          <a:r>
            <a:rPr lang="fr-CA" b="1" dirty="0" smtClean="0"/>
            <a:t>Pourquoi?</a:t>
          </a:r>
          <a:endParaRPr lang="fr-CA" b="1" dirty="0"/>
        </a:p>
      </dgm:t>
    </dgm:pt>
    <dgm:pt modelId="{ED7CB675-E52E-420F-AF27-7581D1F9F823}" type="parTrans" cxnId="{DA0A2F17-8B00-4DF0-9130-C08E45A9563F}">
      <dgm:prSet/>
      <dgm:spPr/>
      <dgm:t>
        <a:bodyPr/>
        <a:lstStyle/>
        <a:p>
          <a:pPr algn="ctr"/>
          <a:endParaRPr lang="fr-CA"/>
        </a:p>
      </dgm:t>
    </dgm:pt>
    <dgm:pt modelId="{05D969DB-FC83-49BD-B636-119BC44B6AE0}" type="sibTrans" cxnId="{DA0A2F17-8B00-4DF0-9130-C08E45A9563F}">
      <dgm:prSet/>
      <dgm:spPr/>
      <dgm:t>
        <a:bodyPr/>
        <a:lstStyle/>
        <a:p>
          <a:pPr algn="ctr"/>
          <a:endParaRPr lang="fr-CA"/>
        </a:p>
      </dgm:t>
    </dgm:pt>
    <dgm:pt modelId="{24CCE6BE-3A41-4184-B367-39964D6113CD}">
      <dgm:prSet phldrT="[Texte]"/>
      <dgm:spPr/>
      <dgm:t>
        <a:bodyPr/>
        <a:lstStyle/>
        <a:p>
          <a:pPr algn="ctr"/>
          <a:r>
            <a:rPr lang="fr-CA"/>
            <a:t> Citoyens d'une ville</a:t>
          </a:r>
        </a:p>
      </dgm:t>
    </dgm:pt>
    <dgm:pt modelId="{432B37DF-F5AC-4E7C-A7BC-4CA44BA3CEF0}" type="parTrans" cxnId="{4F14C8D6-30ED-47F3-893D-A49308082521}">
      <dgm:prSet/>
      <dgm:spPr/>
      <dgm:t>
        <a:bodyPr/>
        <a:lstStyle/>
        <a:p>
          <a:pPr algn="ctr"/>
          <a:endParaRPr lang="fr-CA"/>
        </a:p>
      </dgm:t>
    </dgm:pt>
    <dgm:pt modelId="{7F34E5D9-9C76-4B3D-84DB-F8336DF6A743}" type="sibTrans" cxnId="{4F14C8D6-30ED-47F3-893D-A49308082521}">
      <dgm:prSet/>
      <dgm:spPr/>
      <dgm:t>
        <a:bodyPr/>
        <a:lstStyle/>
        <a:p>
          <a:pPr algn="ctr"/>
          <a:endParaRPr lang="fr-CA"/>
        </a:p>
      </dgm:t>
    </dgm:pt>
    <dgm:pt modelId="{4B7232B9-8384-4290-B1CC-D644A1EDB5C0}">
      <dgm:prSet phldrT="[Texte]"/>
      <dgm:spPr/>
      <dgm:t>
        <a:bodyPr/>
        <a:lstStyle/>
        <a:p>
          <a:pPr algn="ctr"/>
          <a:r>
            <a:rPr lang="fr-CA" dirty="0"/>
            <a:t> Méthodes de compostage</a:t>
          </a:r>
        </a:p>
      </dgm:t>
    </dgm:pt>
    <dgm:pt modelId="{1AF83F80-D2E0-4357-B692-90B69715C7B0}" type="parTrans" cxnId="{46E90F57-AC67-479D-BC13-CFA2164B12E8}">
      <dgm:prSet/>
      <dgm:spPr/>
      <dgm:t>
        <a:bodyPr/>
        <a:lstStyle/>
        <a:p>
          <a:pPr algn="ctr"/>
          <a:endParaRPr lang="fr-CA"/>
        </a:p>
      </dgm:t>
    </dgm:pt>
    <dgm:pt modelId="{23BD03CD-60B6-4A3F-8C55-017E7AFFFA80}" type="sibTrans" cxnId="{46E90F57-AC67-479D-BC13-CFA2164B12E8}">
      <dgm:prSet/>
      <dgm:spPr/>
      <dgm:t>
        <a:bodyPr/>
        <a:lstStyle/>
        <a:p>
          <a:pPr algn="ctr"/>
          <a:endParaRPr lang="fr-CA"/>
        </a:p>
      </dgm:t>
    </dgm:pt>
    <dgm:pt modelId="{9BDD2622-56F1-4998-9ACF-0DCB362F7870}">
      <dgm:prSet phldrT="[Texte]"/>
      <dgm:spPr/>
      <dgm:t>
        <a:bodyPr/>
        <a:lstStyle/>
        <a:p>
          <a:pPr algn="ctr"/>
          <a:r>
            <a:rPr lang="fr-CA"/>
            <a:t> De nos jours</a:t>
          </a:r>
        </a:p>
      </dgm:t>
    </dgm:pt>
    <dgm:pt modelId="{74F944B4-B408-4F12-A15F-16BB1137E8C8}" type="parTrans" cxnId="{3AE793B4-CFBE-4EA7-BCF3-7A0FB072AA92}">
      <dgm:prSet/>
      <dgm:spPr/>
      <dgm:t>
        <a:bodyPr/>
        <a:lstStyle/>
        <a:p>
          <a:pPr algn="ctr"/>
          <a:endParaRPr lang="fr-CA"/>
        </a:p>
      </dgm:t>
    </dgm:pt>
    <dgm:pt modelId="{5D09B867-8B50-4039-92A7-AC3C5DC3FDC5}" type="sibTrans" cxnId="{3AE793B4-CFBE-4EA7-BCF3-7A0FB072AA92}">
      <dgm:prSet/>
      <dgm:spPr/>
      <dgm:t>
        <a:bodyPr/>
        <a:lstStyle/>
        <a:p>
          <a:pPr algn="ctr"/>
          <a:endParaRPr lang="fr-CA"/>
        </a:p>
      </dgm:t>
    </dgm:pt>
    <dgm:pt modelId="{F82F0EDA-1089-4E58-9CBF-4E781AD6D0D6}">
      <dgm:prSet phldrT="[Texte]"/>
      <dgm:spPr/>
      <dgm:t>
        <a:bodyPr/>
        <a:lstStyle/>
        <a:p>
          <a:pPr algn="ctr"/>
          <a:r>
            <a:rPr lang="fr-CA" dirty="0" smtClean="0"/>
            <a:t> Au Québec</a:t>
          </a:r>
          <a:endParaRPr lang="fr-CA" dirty="0"/>
        </a:p>
      </dgm:t>
    </dgm:pt>
    <dgm:pt modelId="{BFDF6562-FDB8-4E91-9784-B8390A025D92}" type="parTrans" cxnId="{30E6788B-9CD4-42C2-A5FA-A51D0D7A0BD5}">
      <dgm:prSet/>
      <dgm:spPr/>
      <dgm:t>
        <a:bodyPr/>
        <a:lstStyle/>
        <a:p>
          <a:pPr algn="ctr"/>
          <a:endParaRPr lang="fr-CA"/>
        </a:p>
      </dgm:t>
    </dgm:pt>
    <dgm:pt modelId="{ED8DF6D1-91F0-4F18-A6EE-268716EA2CA7}" type="sibTrans" cxnId="{30E6788B-9CD4-42C2-A5FA-A51D0D7A0BD5}">
      <dgm:prSet/>
      <dgm:spPr/>
      <dgm:t>
        <a:bodyPr/>
        <a:lstStyle/>
        <a:p>
          <a:pPr algn="ctr"/>
          <a:endParaRPr lang="fr-CA"/>
        </a:p>
      </dgm:t>
    </dgm:pt>
    <dgm:pt modelId="{AE375C5F-BCE7-45E7-B17F-7794CCB30B60}">
      <dgm:prSet phldrT="[Texte]"/>
      <dgm:spPr/>
      <dgm:t>
        <a:bodyPr/>
        <a:lstStyle/>
        <a:p>
          <a:pPr algn="ctr"/>
          <a:r>
            <a:rPr lang="fr-CA" dirty="0" smtClean="0"/>
            <a:t> Familles</a:t>
          </a:r>
          <a:endParaRPr lang="fr-CA" dirty="0"/>
        </a:p>
      </dgm:t>
    </dgm:pt>
    <dgm:pt modelId="{84D1229B-53E4-41F0-83F8-AF0C6A8F5A82}" type="parTrans" cxnId="{23ACDB80-1AF7-4479-BC87-A27335100173}">
      <dgm:prSet/>
      <dgm:spPr/>
      <dgm:t>
        <a:bodyPr/>
        <a:lstStyle/>
        <a:p>
          <a:endParaRPr lang="fr-CA"/>
        </a:p>
      </dgm:t>
    </dgm:pt>
    <dgm:pt modelId="{50ABCE6D-CBB3-4193-A60B-28C422739280}" type="sibTrans" cxnId="{23ACDB80-1AF7-4479-BC87-A27335100173}">
      <dgm:prSet/>
      <dgm:spPr/>
      <dgm:t>
        <a:bodyPr/>
        <a:lstStyle/>
        <a:p>
          <a:endParaRPr lang="fr-CA"/>
        </a:p>
      </dgm:t>
    </dgm:pt>
    <dgm:pt modelId="{343DB438-96D4-4261-9D93-F03420C97CF9}">
      <dgm:prSet phldrT="[Texte]"/>
      <dgm:spPr/>
      <dgm:t>
        <a:bodyPr/>
        <a:lstStyle/>
        <a:p>
          <a:pPr algn="ctr"/>
          <a:endParaRPr lang="fr-CA"/>
        </a:p>
      </dgm:t>
    </dgm:pt>
    <dgm:pt modelId="{DBD8D6D9-C8A6-4C5D-A4CF-FF7198959A6B}" type="parTrans" cxnId="{1066FD68-EF80-44E7-A558-F86C28CE913C}">
      <dgm:prSet/>
      <dgm:spPr/>
      <dgm:t>
        <a:bodyPr/>
        <a:lstStyle/>
        <a:p>
          <a:endParaRPr lang="fr-CA"/>
        </a:p>
      </dgm:t>
    </dgm:pt>
    <dgm:pt modelId="{C30C3668-1B8F-44BF-89D4-3E1899C630A8}" type="sibTrans" cxnId="{1066FD68-EF80-44E7-A558-F86C28CE913C}">
      <dgm:prSet/>
      <dgm:spPr/>
      <dgm:t>
        <a:bodyPr/>
        <a:lstStyle/>
        <a:p>
          <a:endParaRPr lang="fr-CA"/>
        </a:p>
      </dgm:t>
    </dgm:pt>
    <dgm:pt modelId="{5E267B18-07F3-4347-AC8C-CCE9E57F5B8F}">
      <dgm:prSet/>
      <dgm:spPr/>
      <dgm:t>
        <a:bodyPr/>
        <a:lstStyle/>
        <a:p>
          <a:r>
            <a:rPr lang="fr-CA" dirty="0" smtClean="0"/>
            <a:t> Avantages</a:t>
          </a:r>
          <a:endParaRPr lang="fr-CA" dirty="0"/>
        </a:p>
      </dgm:t>
    </dgm:pt>
    <dgm:pt modelId="{7DC58FFB-3DE9-4B1B-9231-933EB5D2ED46}" type="parTrans" cxnId="{C3E66472-9774-4E0D-8ABF-17E56E1B8153}">
      <dgm:prSet/>
      <dgm:spPr/>
      <dgm:t>
        <a:bodyPr/>
        <a:lstStyle/>
        <a:p>
          <a:endParaRPr lang="fr-CA"/>
        </a:p>
      </dgm:t>
    </dgm:pt>
    <dgm:pt modelId="{292500C6-84BB-49A8-8ECE-1D1D4EC8240C}" type="sibTrans" cxnId="{C3E66472-9774-4E0D-8ABF-17E56E1B8153}">
      <dgm:prSet/>
      <dgm:spPr/>
      <dgm:t>
        <a:bodyPr/>
        <a:lstStyle/>
        <a:p>
          <a:endParaRPr lang="fr-CA"/>
        </a:p>
      </dgm:t>
    </dgm:pt>
    <dgm:pt modelId="{1455E4BC-D58D-48D4-B003-8641647E603F}">
      <dgm:prSet/>
      <dgm:spPr/>
      <dgm:t>
        <a:bodyPr/>
        <a:lstStyle/>
        <a:p>
          <a:endParaRPr lang="fr-CA" dirty="0"/>
        </a:p>
      </dgm:t>
    </dgm:pt>
    <dgm:pt modelId="{B5E6F2DA-AFEF-4FF1-BC28-4CF78B2C1544}" type="parTrans" cxnId="{08E78F2D-C9AB-4E1A-9423-8EA321C46251}">
      <dgm:prSet/>
      <dgm:spPr/>
      <dgm:t>
        <a:bodyPr/>
        <a:lstStyle/>
        <a:p>
          <a:endParaRPr lang="fr-CA"/>
        </a:p>
      </dgm:t>
    </dgm:pt>
    <dgm:pt modelId="{954A4F0D-E649-4736-8EE4-A97BBDE2D891}" type="sibTrans" cxnId="{08E78F2D-C9AB-4E1A-9423-8EA321C46251}">
      <dgm:prSet/>
      <dgm:spPr/>
      <dgm:t>
        <a:bodyPr/>
        <a:lstStyle/>
        <a:p>
          <a:endParaRPr lang="fr-CA"/>
        </a:p>
      </dgm:t>
    </dgm:pt>
    <dgm:pt modelId="{1908A930-645B-494B-8F30-A92C087F9EFC}">
      <dgm:prSet/>
      <dgm:spPr/>
      <dgm:t>
        <a:bodyPr/>
        <a:lstStyle/>
        <a:p>
          <a:r>
            <a:rPr lang="fr-CA" dirty="0" smtClean="0"/>
            <a:t> Inconvénients</a:t>
          </a:r>
          <a:endParaRPr lang="fr-CA" dirty="0"/>
        </a:p>
      </dgm:t>
    </dgm:pt>
    <dgm:pt modelId="{5DF27B98-DE95-4D0D-8143-D4AFFD2F7B89}" type="parTrans" cxnId="{3DC048DA-D0F3-4CD2-970A-7FAD8BB2B636}">
      <dgm:prSet/>
      <dgm:spPr/>
      <dgm:t>
        <a:bodyPr/>
        <a:lstStyle/>
        <a:p>
          <a:endParaRPr lang="fr-CA"/>
        </a:p>
      </dgm:t>
    </dgm:pt>
    <dgm:pt modelId="{BEA4AFAF-35EC-4D32-AE62-9183815BA885}" type="sibTrans" cxnId="{3DC048DA-D0F3-4CD2-970A-7FAD8BB2B636}">
      <dgm:prSet/>
      <dgm:spPr/>
      <dgm:t>
        <a:bodyPr/>
        <a:lstStyle/>
        <a:p>
          <a:endParaRPr lang="fr-CA"/>
        </a:p>
      </dgm:t>
    </dgm:pt>
    <dgm:pt modelId="{D152A8FF-1216-4D56-AB1D-E4571B97D5C9}">
      <dgm:prSet/>
      <dgm:spPr/>
      <dgm:t>
        <a:bodyPr/>
        <a:lstStyle/>
        <a:p>
          <a:endParaRPr lang="fr-CA" dirty="0"/>
        </a:p>
      </dgm:t>
    </dgm:pt>
    <dgm:pt modelId="{DEF702BA-CB28-4CC8-B158-1437C1CA21D7}" type="parTrans" cxnId="{D22CE90F-B047-4D7F-884F-8B4F9C68948C}">
      <dgm:prSet/>
      <dgm:spPr/>
      <dgm:t>
        <a:bodyPr/>
        <a:lstStyle/>
        <a:p>
          <a:endParaRPr lang="fr-CA"/>
        </a:p>
      </dgm:t>
    </dgm:pt>
    <dgm:pt modelId="{0C5B5885-4D17-4EEB-97BA-D0951F955844}" type="sibTrans" cxnId="{D22CE90F-B047-4D7F-884F-8B4F9C68948C}">
      <dgm:prSet/>
      <dgm:spPr/>
      <dgm:t>
        <a:bodyPr/>
        <a:lstStyle/>
        <a:p>
          <a:endParaRPr lang="fr-CA"/>
        </a:p>
      </dgm:t>
    </dgm:pt>
    <dgm:pt modelId="{DE512F4B-C31A-4E7C-A5E7-6F112DA87998}">
      <dgm:prSet/>
      <dgm:spPr/>
      <dgm:t>
        <a:bodyPr/>
        <a:lstStyle/>
        <a:p>
          <a:r>
            <a:rPr lang="fr-CA" dirty="0" smtClean="0"/>
            <a:t> Étapes du compostage</a:t>
          </a:r>
          <a:endParaRPr lang="fr-CA" dirty="0"/>
        </a:p>
      </dgm:t>
    </dgm:pt>
    <dgm:pt modelId="{3C704B20-8B86-4013-AE32-93E27568B7D8}" type="parTrans" cxnId="{C13594AC-4AB6-4BF7-B456-BDCAACD4C9C6}">
      <dgm:prSet/>
      <dgm:spPr/>
      <dgm:t>
        <a:bodyPr/>
        <a:lstStyle/>
        <a:p>
          <a:endParaRPr lang="fr-CA"/>
        </a:p>
      </dgm:t>
    </dgm:pt>
    <dgm:pt modelId="{E8264BAC-273F-4FA9-98A3-CD094C938F82}" type="sibTrans" cxnId="{C13594AC-4AB6-4BF7-B456-BDCAACD4C9C6}">
      <dgm:prSet/>
      <dgm:spPr/>
      <dgm:t>
        <a:bodyPr/>
        <a:lstStyle/>
        <a:p>
          <a:endParaRPr lang="fr-CA"/>
        </a:p>
      </dgm:t>
    </dgm:pt>
    <dgm:pt modelId="{6F5C1200-9201-4A86-A103-09F20EB953C9}" type="pres">
      <dgm:prSet presAssocID="{3AC4E768-5C7A-4548-9A41-93E4E22C19D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58A86B46-176A-43CD-BA20-D3999658CCC6}" type="pres">
      <dgm:prSet presAssocID="{D4878BE1-164E-4016-ACD9-90A58A4A6C9C}" presName="centerShape" presStyleLbl="node0" presStyleIdx="0" presStyleCnt="1"/>
      <dgm:spPr/>
      <dgm:t>
        <a:bodyPr/>
        <a:lstStyle/>
        <a:p>
          <a:endParaRPr lang="fr-CA"/>
        </a:p>
      </dgm:t>
    </dgm:pt>
    <dgm:pt modelId="{BD23A8B5-8B91-428A-955F-EB1B83ADFD11}" type="pres">
      <dgm:prSet presAssocID="{E62E313B-DDB2-4841-A2FD-85CB20D4BCC9}" presName="Name9" presStyleLbl="parChTrans1D2" presStyleIdx="0" presStyleCnt="6"/>
      <dgm:spPr/>
      <dgm:t>
        <a:bodyPr/>
        <a:lstStyle/>
        <a:p>
          <a:endParaRPr lang="fr-CA"/>
        </a:p>
      </dgm:t>
    </dgm:pt>
    <dgm:pt modelId="{9BC97A67-1A35-48C0-92CC-79897CC52286}" type="pres">
      <dgm:prSet presAssocID="{E62E313B-DDB2-4841-A2FD-85CB20D4BCC9}" presName="connTx" presStyleLbl="parChTrans1D2" presStyleIdx="0" presStyleCnt="6"/>
      <dgm:spPr/>
      <dgm:t>
        <a:bodyPr/>
        <a:lstStyle/>
        <a:p>
          <a:endParaRPr lang="fr-CA"/>
        </a:p>
      </dgm:t>
    </dgm:pt>
    <dgm:pt modelId="{CD123DB4-F06E-412A-ACA1-00131D5779C1}" type="pres">
      <dgm:prSet presAssocID="{7E0E706A-D584-4C83-A2E8-6D9E50CECAF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DBE8444-83B0-4106-86F1-42DC55754E6F}" type="pres">
      <dgm:prSet presAssocID="{7ABB9AF2-B172-47EE-B3D4-96C782D4FF08}" presName="Name9" presStyleLbl="parChTrans1D2" presStyleIdx="1" presStyleCnt="6"/>
      <dgm:spPr/>
      <dgm:t>
        <a:bodyPr/>
        <a:lstStyle/>
        <a:p>
          <a:endParaRPr lang="fr-CA"/>
        </a:p>
      </dgm:t>
    </dgm:pt>
    <dgm:pt modelId="{342DF8B1-0EAD-4CD1-8275-8169E7E3A69B}" type="pres">
      <dgm:prSet presAssocID="{7ABB9AF2-B172-47EE-B3D4-96C782D4FF08}" presName="connTx" presStyleLbl="parChTrans1D2" presStyleIdx="1" presStyleCnt="6"/>
      <dgm:spPr/>
      <dgm:t>
        <a:bodyPr/>
        <a:lstStyle/>
        <a:p>
          <a:endParaRPr lang="fr-CA"/>
        </a:p>
      </dgm:t>
    </dgm:pt>
    <dgm:pt modelId="{BF2B8306-F1F5-4F64-87A4-D4BA0A1FEAFA}" type="pres">
      <dgm:prSet presAssocID="{25A2898F-2376-477F-9654-21146360890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65EEBBB-695A-44C1-A912-B09A9B1DD959}" type="pres">
      <dgm:prSet presAssocID="{27F173D8-B4AB-4E3E-8BB3-866F02C1832E}" presName="Name9" presStyleLbl="parChTrans1D2" presStyleIdx="2" presStyleCnt="6"/>
      <dgm:spPr/>
      <dgm:t>
        <a:bodyPr/>
        <a:lstStyle/>
        <a:p>
          <a:endParaRPr lang="fr-CA"/>
        </a:p>
      </dgm:t>
    </dgm:pt>
    <dgm:pt modelId="{4E099589-95B7-4DF6-A07C-47F23D112CB2}" type="pres">
      <dgm:prSet presAssocID="{27F173D8-B4AB-4E3E-8BB3-866F02C1832E}" presName="connTx" presStyleLbl="parChTrans1D2" presStyleIdx="2" presStyleCnt="6"/>
      <dgm:spPr/>
      <dgm:t>
        <a:bodyPr/>
        <a:lstStyle/>
        <a:p>
          <a:endParaRPr lang="fr-CA"/>
        </a:p>
      </dgm:t>
    </dgm:pt>
    <dgm:pt modelId="{FC23775E-958C-42B3-B010-DF84923D286C}" type="pres">
      <dgm:prSet presAssocID="{C1F58BC6-02F2-4E2B-B64C-00A1914478E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57EC54CE-F5D8-4329-ABED-4AB31036F2AC}" type="pres">
      <dgm:prSet presAssocID="{BEC9770D-A35F-4FF9-A1C5-9BC99E74EF5C}" presName="Name9" presStyleLbl="parChTrans1D2" presStyleIdx="3" presStyleCnt="6"/>
      <dgm:spPr/>
      <dgm:t>
        <a:bodyPr/>
        <a:lstStyle/>
        <a:p>
          <a:endParaRPr lang="fr-CA"/>
        </a:p>
      </dgm:t>
    </dgm:pt>
    <dgm:pt modelId="{103A1312-05F7-4A55-8BB9-EFC293515471}" type="pres">
      <dgm:prSet presAssocID="{BEC9770D-A35F-4FF9-A1C5-9BC99E74EF5C}" presName="connTx" presStyleLbl="parChTrans1D2" presStyleIdx="3" presStyleCnt="6"/>
      <dgm:spPr/>
      <dgm:t>
        <a:bodyPr/>
        <a:lstStyle/>
        <a:p>
          <a:endParaRPr lang="fr-CA"/>
        </a:p>
      </dgm:t>
    </dgm:pt>
    <dgm:pt modelId="{0D784D37-C063-4379-BD68-A06B935A6C34}" type="pres">
      <dgm:prSet presAssocID="{E62168A2-99D9-417B-A2EE-77C0EEDC30F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20135A1-622B-424E-8A30-36AD617D0C85}" type="pres">
      <dgm:prSet presAssocID="{0B696FBF-E9FC-4441-AC18-D8B8526E3A81}" presName="Name9" presStyleLbl="parChTrans1D2" presStyleIdx="4" presStyleCnt="6"/>
      <dgm:spPr/>
      <dgm:t>
        <a:bodyPr/>
        <a:lstStyle/>
        <a:p>
          <a:endParaRPr lang="fr-CA"/>
        </a:p>
      </dgm:t>
    </dgm:pt>
    <dgm:pt modelId="{FCB91D32-F30D-4508-BEED-425C02FC1279}" type="pres">
      <dgm:prSet presAssocID="{0B696FBF-E9FC-4441-AC18-D8B8526E3A81}" presName="connTx" presStyleLbl="parChTrans1D2" presStyleIdx="4" presStyleCnt="6"/>
      <dgm:spPr/>
      <dgm:t>
        <a:bodyPr/>
        <a:lstStyle/>
        <a:p>
          <a:endParaRPr lang="fr-CA"/>
        </a:p>
      </dgm:t>
    </dgm:pt>
    <dgm:pt modelId="{BDFDAA97-A7E4-41C2-83A8-0E4462328412}" type="pres">
      <dgm:prSet presAssocID="{20ECD651-C13E-4349-9406-0901F5C7AD5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73FCBBA-7EE3-4B35-9D4A-F43EA682233D}" type="pres">
      <dgm:prSet presAssocID="{ED7CB675-E52E-420F-AF27-7581D1F9F823}" presName="Name9" presStyleLbl="parChTrans1D2" presStyleIdx="5" presStyleCnt="6"/>
      <dgm:spPr/>
      <dgm:t>
        <a:bodyPr/>
        <a:lstStyle/>
        <a:p>
          <a:endParaRPr lang="fr-CA"/>
        </a:p>
      </dgm:t>
    </dgm:pt>
    <dgm:pt modelId="{A30D4289-BEE7-427D-B940-1CC1C3F2AFBC}" type="pres">
      <dgm:prSet presAssocID="{ED7CB675-E52E-420F-AF27-7581D1F9F823}" presName="connTx" presStyleLbl="parChTrans1D2" presStyleIdx="5" presStyleCnt="6"/>
      <dgm:spPr/>
      <dgm:t>
        <a:bodyPr/>
        <a:lstStyle/>
        <a:p>
          <a:endParaRPr lang="fr-CA"/>
        </a:p>
      </dgm:t>
    </dgm:pt>
    <dgm:pt modelId="{E39EE0BE-83BF-4EF0-B236-2F34DF431FE2}" type="pres">
      <dgm:prSet presAssocID="{0C44C9BB-5060-404A-B9A5-016E40CD1E7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D611DBBE-0583-45FA-9633-E3C56816D2AF}" type="presOf" srcId="{9BDD2622-56F1-4998-9ACF-0DCB362F7870}" destId="{FC23775E-958C-42B3-B010-DF84923D286C}" srcOrd="0" destOrd="1" presId="urn:microsoft.com/office/officeart/2005/8/layout/radial1"/>
    <dgm:cxn modelId="{52CCE589-99FF-4F3F-AA8A-A0F8D2FD6DCB}" type="presOf" srcId="{24CCE6BE-3A41-4184-B367-39964D6113CD}" destId="{CD123DB4-F06E-412A-ACA1-00131D5779C1}" srcOrd="0" destOrd="1" presId="urn:microsoft.com/office/officeart/2005/8/layout/radial1"/>
    <dgm:cxn modelId="{D7F3B3F5-06BB-493A-A73C-12C2BE56C238}" srcId="{D4878BE1-164E-4016-ACD9-90A58A4A6C9C}" destId="{E62168A2-99D9-417B-A2EE-77C0EEDC30F4}" srcOrd="3" destOrd="0" parTransId="{BEC9770D-A35F-4FF9-A1C5-9BC99E74EF5C}" sibTransId="{65EB2994-D835-41C0-B924-F1B5B8B1F263}"/>
    <dgm:cxn modelId="{C6590745-03CE-4A3C-8434-1FF1643F0A81}" type="presOf" srcId="{AE375C5F-BCE7-45E7-B17F-7794CCB30B60}" destId="{CD123DB4-F06E-412A-ACA1-00131D5779C1}" srcOrd="0" destOrd="2" presId="urn:microsoft.com/office/officeart/2005/8/layout/radial1"/>
    <dgm:cxn modelId="{83A0BA2F-B545-44FD-BCAB-28687DD42EE4}" type="presOf" srcId="{27F173D8-B4AB-4E3E-8BB3-866F02C1832E}" destId="{4E099589-95B7-4DF6-A07C-47F23D112CB2}" srcOrd="1" destOrd="0" presId="urn:microsoft.com/office/officeart/2005/8/layout/radial1"/>
    <dgm:cxn modelId="{D5DAEA4C-A616-43C3-A041-819B9DA534EA}" type="presOf" srcId="{1908A930-645B-494B-8F30-A92C087F9EFC}" destId="{E39EE0BE-83BF-4EF0-B236-2F34DF431FE2}" srcOrd="0" destOrd="2" presId="urn:microsoft.com/office/officeart/2005/8/layout/radial1"/>
    <dgm:cxn modelId="{08E78F2D-C9AB-4E1A-9423-8EA321C46251}" srcId="{0C44C9BB-5060-404A-B9A5-016E40CD1E70}" destId="{1455E4BC-D58D-48D4-B003-8641647E603F}" srcOrd="2" destOrd="0" parTransId="{B5E6F2DA-AFEF-4FF1-BC28-4CF78B2C1544}" sibTransId="{954A4F0D-E649-4736-8EE4-A97BBDE2D891}"/>
    <dgm:cxn modelId="{D517A755-B739-47E0-BE82-24A7A4DD11E8}" srcId="{3AC4E768-5C7A-4548-9A41-93E4E22C19D8}" destId="{D4878BE1-164E-4016-ACD9-90A58A4A6C9C}" srcOrd="0" destOrd="0" parTransId="{87427E5D-8408-4345-A1F5-DB4503E7C48A}" sibTransId="{FF3C37C6-ADA0-4F4A-9506-6DEE9CB6DA95}"/>
    <dgm:cxn modelId="{EE9C34D8-E299-48E4-B6C3-3A4C16BC6D5F}" type="presOf" srcId="{7ABB9AF2-B172-47EE-B3D4-96C782D4FF08}" destId="{342DF8B1-0EAD-4CD1-8275-8169E7E3A69B}" srcOrd="1" destOrd="0" presId="urn:microsoft.com/office/officeart/2005/8/layout/radial1"/>
    <dgm:cxn modelId="{23ACDB80-1AF7-4479-BC87-A27335100173}" srcId="{7E0E706A-D584-4C83-A2E8-6D9E50CECAF2}" destId="{AE375C5F-BCE7-45E7-B17F-7794CCB30B60}" srcOrd="1" destOrd="0" parTransId="{84D1229B-53E4-41F0-83F8-AF0C6A8F5A82}" sibTransId="{50ABCE6D-CBB3-4193-A60B-28C422739280}"/>
    <dgm:cxn modelId="{DA0A2F17-8B00-4DF0-9130-C08E45A9563F}" srcId="{D4878BE1-164E-4016-ACD9-90A58A4A6C9C}" destId="{0C44C9BB-5060-404A-B9A5-016E40CD1E70}" srcOrd="5" destOrd="0" parTransId="{ED7CB675-E52E-420F-AF27-7581D1F9F823}" sibTransId="{05D969DB-FC83-49BD-B636-119BC44B6AE0}"/>
    <dgm:cxn modelId="{98334E8A-29DC-4E14-A1A7-006EF2937CB3}" type="presOf" srcId="{C1F58BC6-02F2-4E2B-B64C-00A1914478EA}" destId="{FC23775E-958C-42B3-B010-DF84923D286C}" srcOrd="0" destOrd="0" presId="urn:microsoft.com/office/officeart/2005/8/layout/radial1"/>
    <dgm:cxn modelId="{966C764F-6C97-4A2F-B67B-F01C1B72C5F8}" type="presOf" srcId="{DE512F4B-C31A-4E7C-A5E7-6F112DA87998}" destId="{BDFDAA97-A7E4-41C2-83A8-0E4462328412}" srcOrd="0" destOrd="1" presId="urn:microsoft.com/office/officeart/2005/8/layout/radial1"/>
    <dgm:cxn modelId="{9A2A9216-9168-4AF1-8C76-90465C39D428}" type="presOf" srcId="{E62168A2-99D9-417B-A2EE-77C0EEDC30F4}" destId="{0D784D37-C063-4379-BD68-A06B935A6C34}" srcOrd="0" destOrd="0" presId="urn:microsoft.com/office/officeart/2005/8/layout/radial1"/>
    <dgm:cxn modelId="{C3E66472-9774-4E0D-8ABF-17E56E1B8153}" srcId="{0C44C9BB-5060-404A-B9A5-016E40CD1E70}" destId="{5E267B18-07F3-4347-AC8C-CCE9E57F5B8F}" srcOrd="0" destOrd="0" parTransId="{7DC58FFB-3DE9-4B1B-9231-933EB5D2ED46}" sibTransId="{292500C6-84BB-49A8-8ECE-1D1D4EC8240C}"/>
    <dgm:cxn modelId="{FA1C462C-51A1-4AC5-A3A2-FE10FF02B36C}" type="presOf" srcId="{0B696FBF-E9FC-4441-AC18-D8B8526E3A81}" destId="{FCB91D32-F30D-4508-BEED-425C02FC1279}" srcOrd="1" destOrd="0" presId="urn:microsoft.com/office/officeart/2005/8/layout/radial1"/>
    <dgm:cxn modelId="{72C6F504-7568-47AB-93B5-FCA2F171099E}" srcId="{D4878BE1-164E-4016-ACD9-90A58A4A6C9C}" destId="{20ECD651-C13E-4349-9406-0901F5C7AD5C}" srcOrd="4" destOrd="0" parTransId="{0B696FBF-E9FC-4441-AC18-D8B8526E3A81}" sibTransId="{08C10B89-7DF9-4F02-B755-98E0540F8326}"/>
    <dgm:cxn modelId="{B2A726DD-9F38-4E7E-8600-24F7E51CD586}" type="presOf" srcId="{7ABB9AF2-B172-47EE-B3D4-96C782D4FF08}" destId="{0DBE8444-83B0-4106-86F1-42DC55754E6F}" srcOrd="0" destOrd="0" presId="urn:microsoft.com/office/officeart/2005/8/layout/radial1"/>
    <dgm:cxn modelId="{D22CE90F-B047-4D7F-884F-8B4F9C68948C}" srcId="{20ECD651-C13E-4349-9406-0901F5C7AD5C}" destId="{D152A8FF-1216-4D56-AB1D-E4571B97D5C9}" srcOrd="1" destOrd="0" parTransId="{DEF702BA-CB28-4CC8-B158-1437C1CA21D7}" sibTransId="{0C5B5885-4D17-4EEB-97BA-D0951F955844}"/>
    <dgm:cxn modelId="{11B4AA7E-F3FB-462D-A6D8-91F8220932AE}" type="presOf" srcId="{D152A8FF-1216-4D56-AB1D-E4571B97D5C9}" destId="{BDFDAA97-A7E4-41C2-83A8-0E4462328412}" srcOrd="0" destOrd="2" presId="urn:microsoft.com/office/officeart/2005/8/layout/radial1"/>
    <dgm:cxn modelId="{CFB9CFE2-2074-4FCF-B2BF-07A948ED4806}" type="presOf" srcId="{ED7CB675-E52E-420F-AF27-7581D1F9F823}" destId="{A30D4289-BEE7-427D-B940-1CC1C3F2AFBC}" srcOrd="1" destOrd="0" presId="urn:microsoft.com/office/officeart/2005/8/layout/radial1"/>
    <dgm:cxn modelId="{21E58B6A-9244-4B8B-81B5-3919B672A499}" type="presOf" srcId="{E62E313B-DDB2-4841-A2FD-85CB20D4BCC9}" destId="{9BC97A67-1A35-48C0-92CC-79897CC52286}" srcOrd="1" destOrd="0" presId="urn:microsoft.com/office/officeart/2005/8/layout/radial1"/>
    <dgm:cxn modelId="{D4F8E8B1-64D7-4859-ABFB-7FA788E75311}" type="presOf" srcId="{20ECD651-C13E-4349-9406-0901F5C7AD5C}" destId="{BDFDAA97-A7E4-41C2-83A8-0E4462328412}" srcOrd="0" destOrd="0" presId="urn:microsoft.com/office/officeart/2005/8/layout/radial1"/>
    <dgm:cxn modelId="{1066FD68-EF80-44E7-A558-F86C28CE913C}" srcId="{25A2898F-2376-477F-9654-21146360890C}" destId="{343DB438-96D4-4261-9D93-F03420C97CF9}" srcOrd="1" destOrd="0" parTransId="{DBD8D6D9-C8A6-4C5D-A4CF-FF7198959A6B}" sibTransId="{C30C3668-1B8F-44BF-89D4-3E1899C630A8}"/>
    <dgm:cxn modelId="{693A7D6E-3661-4A8A-BC66-00C02DFA44F8}" type="presOf" srcId="{343DB438-96D4-4261-9D93-F03420C97CF9}" destId="{BF2B8306-F1F5-4F64-87A4-D4BA0A1FEAFA}" srcOrd="0" destOrd="2" presId="urn:microsoft.com/office/officeart/2005/8/layout/radial1"/>
    <dgm:cxn modelId="{B84F0DF9-C408-43E6-A572-7FF2C79F5D78}" type="presOf" srcId="{27F173D8-B4AB-4E3E-8BB3-866F02C1832E}" destId="{265EEBBB-695A-44C1-A912-B09A9B1DD959}" srcOrd="0" destOrd="0" presId="urn:microsoft.com/office/officeart/2005/8/layout/radial1"/>
    <dgm:cxn modelId="{3AE793B4-CFBE-4EA7-BCF3-7A0FB072AA92}" srcId="{C1F58BC6-02F2-4E2B-B64C-00A1914478EA}" destId="{9BDD2622-56F1-4998-9ACF-0DCB362F7870}" srcOrd="0" destOrd="0" parTransId="{74F944B4-B408-4F12-A15F-16BB1137E8C8}" sibTransId="{5D09B867-8B50-4039-92A7-AC3C5DC3FDC5}"/>
    <dgm:cxn modelId="{4BEBAD3E-7594-429C-A982-775D8636E92E}" srcId="{D4878BE1-164E-4016-ACD9-90A58A4A6C9C}" destId="{C1F58BC6-02F2-4E2B-B64C-00A1914478EA}" srcOrd="2" destOrd="0" parTransId="{27F173D8-B4AB-4E3E-8BB3-866F02C1832E}" sibTransId="{C935CF84-E609-4C74-B7F5-D57F0FE11DC0}"/>
    <dgm:cxn modelId="{38955AC0-D4F8-4349-AEA9-7CC6A5947D9B}" type="presOf" srcId="{E62E313B-DDB2-4841-A2FD-85CB20D4BCC9}" destId="{BD23A8B5-8B91-428A-955F-EB1B83ADFD11}" srcOrd="0" destOrd="0" presId="urn:microsoft.com/office/officeart/2005/8/layout/radial1"/>
    <dgm:cxn modelId="{131A10C7-FC27-4E8B-9D56-9E080469D517}" type="presOf" srcId="{BEC9770D-A35F-4FF9-A1C5-9BC99E74EF5C}" destId="{57EC54CE-F5D8-4329-ABED-4AB31036F2AC}" srcOrd="0" destOrd="0" presId="urn:microsoft.com/office/officeart/2005/8/layout/radial1"/>
    <dgm:cxn modelId="{FA3C6C1A-9932-43E8-BB14-C1084864A91D}" type="presOf" srcId="{3AC4E768-5C7A-4548-9A41-93E4E22C19D8}" destId="{6F5C1200-9201-4A86-A103-09F20EB953C9}" srcOrd="0" destOrd="0" presId="urn:microsoft.com/office/officeart/2005/8/layout/radial1"/>
    <dgm:cxn modelId="{4AE8C7F9-1446-4A31-B6BC-60FF38F488AF}" type="presOf" srcId="{7E0E706A-D584-4C83-A2E8-6D9E50CECAF2}" destId="{CD123DB4-F06E-412A-ACA1-00131D5779C1}" srcOrd="0" destOrd="0" presId="urn:microsoft.com/office/officeart/2005/8/layout/radial1"/>
    <dgm:cxn modelId="{AA1A2CC9-0D2B-4F5D-9FA0-1A9EF202B7C0}" type="presOf" srcId="{5E267B18-07F3-4347-AC8C-CCE9E57F5B8F}" destId="{E39EE0BE-83BF-4EF0-B236-2F34DF431FE2}" srcOrd="0" destOrd="1" presId="urn:microsoft.com/office/officeart/2005/8/layout/radial1"/>
    <dgm:cxn modelId="{3DC048DA-D0F3-4CD2-970A-7FAD8BB2B636}" srcId="{0C44C9BB-5060-404A-B9A5-016E40CD1E70}" destId="{1908A930-645B-494B-8F30-A92C087F9EFC}" srcOrd="1" destOrd="0" parTransId="{5DF27B98-DE95-4D0D-8143-D4AFFD2F7B89}" sibTransId="{BEA4AFAF-35EC-4D32-AE62-9183815BA885}"/>
    <dgm:cxn modelId="{4F14C8D6-30ED-47F3-893D-A49308082521}" srcId="{7E0E706A-D584-4C83-A2E8-6D9E50CECAF2}" destId="{24CCE6BE-3A41-4184-B367-39964D6113CD}" srcOrd="0" destOrd="0" parTransId="{432B37DF-F5AC-4E7C-A7BC-4CA44BA3CEF0}" sibTransId="{7F34E5D9-9C76-4B3D-84DB-F8336DF6A743}"/>
    <dgm:cxn modelId="{46E90F57-AC67-479D-BC13-CFA2164B12E8}" srcId="{25A2898F-2376-477F-9654-21146360890C}" destId="{4B7232B9-8384-4290-B1CC-D644A1EDB5C0}" srcOrd="0" destOrd="0" parTransId="{1AF83F80-D2E0-4357-B692-90B69715C7B0}" sibTransId="{23BD03CD-60B6-4A3F-8C55-017E7AFFFA80}"/>
    <dgm:cxn modelId="{D2172330-11D9-4019-8C64-76B5BCEAAB4B}" srcId="{D4878BE1-164E-4016-ACD9-90A58A4A6C9C}" destId="{25A2898F-2376-477F-9654-21146360890C}" srcOrd="1" destOrd="0" parTransId="{7ABB9AF2-B172-47EE-B3D4-96C782D4FF08}" sibTransId="{4641D7A9-B279-4FE9-B57A-6210790B4B24}"/>
    <dgm:cxn modelId="{A4569D61-BA8A-4ACA-95E1-103FE8910F7F}" type="presOf" srcId="{0C44C9BB-5060-404A-B9A5-016E40CD1E70}" destId="{E39EE0BE-83BF-4EF0-B236-2F34DF431FE2}" srcOrd="0" destOrd="0" presId="urn:microsoft.com/office/officeart/2005/8/layout/radial1"/>
    <dgm:cxn modelId="{1C42F5D7-5715-45D0-B7F7-83B3A3B951FD}" type="presOf" srcId="{D4878BE1-164E-4016-ACD9-90A58A4A6C9C}" destId="{58A86B46-176A-43CD-BA20-D3999658CCC6}" srcOrd="0" destOrd="0" presId="urn:microsoft.com/office/officeart/2005/8/layout/radial1"/>
    <dgm:cxn modelId="{D6C4B249-8465-45C8-B93A-1E7309B25527}" type="presOf" srcId="{ED7CB675-E52E-420F-AF27-7581D1F9F823}" destId="{F73FCBBA-7EE3-4B35-9D4A-F43EA682233D}" srcOrd="0" destOrd="0" presId="urn:microsoft.com/office/officeart/2005/8/layout/radial1"/>
    <dgm:cxn modelId="{FC8F214F-FF9B-413E-AFE4-3F96B7F447D0}" type="presOf" srcId="{F82F0EDA-1089-4E58-9CBF-4E781AD6D0D6}" destId="{0D784D37-C063-4379-BD68-A06B935A6C34}" srcOrd="0" destOrd="1" presId="urn:microsoft.com/office/officeart/2005/8/layout/radial1"/>
    <dgm:cxn modelId="{C13594AC-4AB6-4BF7-B456-BDCAACD4C9C6}" srcId="{20ECD651-C13E-4349-9406-0901F5C7AD5C}" destId="{DE512F4B-C31A-4E7C-A5E7-6F112DA87998}" srcOrd="0" destOrd="0" parTransId="{3C704B20-8B86-4013-AE32-93E27568B7D8}" sibTransId="{E8264BAC-273F-4FA9-98A3-CD094C938F82}"/>
    <dgm:cxn modelId="{12D618D8-ABA2-4E9A-8E49-30C8F71AE3B2}" type="presOf" srcId="{25A2898F-2376-477F-9654-21146360890C}" destId="{BF2B8306-F1F5-4F64-87A4-D4BA0A1FEAFA}" srcOrd="0" destOrd="0" presId="urn:microsoft.com/office/officeart/2005/8/layout/radial1"/>
    <dgm:cxn modelId="{30E6788B-9CD4-42C2-A5FA-A51D0D7A0BD5}" srcId="{E62168A2-99D9-417B-A2EE-77C0EEDC30F4}" destId="{F82F0EDA-1089-4E58-9CBF-4E781AD6D0D6}" srcOrd="0" destOrd="0" parTransId="{BFDF6562-FDB8-4E91-9784-B8390A025D92}" sibTransId="{ED8DF6D1-91F0-4F18-A6EE-268716EA2CA7}"/>
    <dgm:cxn modelId="{59AE824E-EB69-46D2-8739-9A22D67AF657}" type="presOf" srcId="{0B696FBF-E9FC-4441-AC18-D8B8526E3A81}" destId="{D20135A1-622B-424E-8A30-36AD617D0C85}" srcOrd="0" destOrd="0" presId="urn:microsoft.com/office/officeart/2005/8/layout/radial1"/>
    <dgm:cxn modelId="{C90A24F3-3AFF-40EB-BBF1-D89E7C281C62}" type="presOf" srcId="{1455E4BC-D58D-48D4-B003-8641647E603F}" destId="{E39EE0BE-83BF-4EF0-B236-2F34DF431FE2}" srcOrd="0" destOrd="3" presId="urn:microsoft.com/office/officeart/2005/8/layout/radial1"/>
    <dgm:cxn modelId="{7CF9AA15-7A20-4E38-8992-CEA5DC8F03E4}" srcId="{D4878BE1-164E-4016-ACD9-90A58A4A6C9C}" destId="{7E0E706A-D584-4C83-A2E8-6D9E50CECAF2}" srcOrd="0" destOrd="0" parTransId="{E62E313B-DDB2-4841-A2FD-85CB20D4BCC9}" sibTransId="{967640A7-1D34-4550-AD98-0B5F3010BD58}"/>
    <dgm:cxn modelId="{76C17F51-B051-4AEB-8AEA-2DC82E26D198}" type="presOf" srcId="{4B7232B9-8384-4290-B1CC-D644A1EDB5C0}" destId="{BF2B8306-F1F5-4F64-87A4-D4BA0A1FEAFA}" srcOrd="0" destOrd="1" presId="urn:microsoft.com/office/officeart/2005/8/layout/radial1"/>
    <dgm:cxn modelId="{F91EDF2F-4D9F-4574-86DC-E5A83AD6289E}" type="presOf" srcId="{BEC9770D-A35F-4FF9-A1C5-9BC99E74EF5C}" destId="{103A1312-05F7-4A55-8BB9-EFC293515471}" srcOrd="1" destOrd="0" presId="urn:microsoft.com/office/officeart/2005/8/layout/radial1"/>
    <dgm:cxn modelId="{C8AE6F21-9244-4E5A-9BE0-7DD485604024}" type="presParOf" srcId="{6F5C1200-9201-4A86-A103-09F20EB953C9}" destId="{58A86B46-176A-43CD-BA20-D3999658CCC6}" srcOrd="0" destOrd="0" presId="urn:microsoft.com/office/officeart/2005/8/layout/radial1"/>
    <dgm:cxn modelId="{A96B9D1B-6025-4D3A-A69A-3306B9C6DE50}" type="presParOf" srcId="{6F5C1200-9201-4A86-A103-09F20EB953C9}" destId="{BD23A8B5-8B91-428A-955F-EB1B83ADFD11}" srcOrd="1" destOrd="0" presId="urn:microsoft.com/office/officeart/2005/8/layout/radial1"/>
    <dgm:cxn modelId="{373BA7CF-21DB-488E-91B0-CA6B39DABF1C}" type="presParOf" srcId="{BD23A8B5-8B91-428A-955F-EB1B83ADFD11}" destId="{9BC97A67-1A35-48C0-92CC-79897CC52286}" srcOrd="0" destOrd="0" presId="urn:microsoft.com/office/officeart/2005/8/layout/radial1"/>
    <dgm:cxn modelId="{37C3E644-E985-4B2D-9043-B3FBF3E9599D}" type="presParOf" srcId="{6F5C1200-9201-4A86-A103-09F20EB953C9}" destId="{CD123DB4-F06E-412A-ACA1-00131D5779C1}" srcOrd="2" destOrd="0" presId="urn:microsoft.com/office/officeart/2005/8/layout/radial1"/>
    <dgm:cxn modelId="{B94754AE-DE0B-497E-860C-E4D30738FA33}" type="presParOf" srcId="{6F5C1200-9201-4A86-A103-09F20EB953C9}" destId="{0DBE8444-83B0-4106-86F1-42DC55754E6F}" srcOrd="3" destOrd="0" presId="urn:microsoft.com/office/officeart/2005/8/layout/radial1"/>
    <dgm:cxn modelId="{25A77D1E-A562-457B-82E9-EDB3AFCE7D1F}" type="presParOf" srcId="{0DBE8444-83B0-4106-86F1-42DC55754E6F}" destId="{342DF8B1-0EAD-4CD1-8275-8169E7E3A69B}" srcOrd="0" destOrd="0" presId="urn:microsoft.com/office/officeart/2005/8/layout/radial1"/>
    <dgm:cxn modelId="{F473A01F-4F5A-4FF2-AD57-1211228E171F}" type="presParOf" srcId="{6F5C1200-9201-4A86-A103-09F20EB953C9}" destId="{BF2B8306-F1F5-4F64-87A4-D4BA0A1FEAFA}" srcOrd="4" destOrd="0" presId="urn:microsoft.com/office/officeart/2005/8/layout/radial1"/>
    <dgm:cxn modelId="{DB32C4AF-3C3E-4AE1-BEC8-E3AF6763185A}" type="presParOf" srcId="{6F5C1200-9201-4A86-A103-09F20EB953C9}" destId="{265EEBBB-695A-44C1-A912-B09A9B1DD959}" srcOrd="5" destOrd="0" presId="urn:microsoft.com/office/officeart/2005/8/layout/radial1"/>
    <dgm:cxn modelId="{9A528191-9C27-4625-9C85-12E17E27826C}" type="presParOf" srcId="{265EEBBB-695A-44C1-A912-B09A9B1DD959}" destId="{4E099589-95B7-4DF6-A07C-47F23D112CB2}" srcOrd="0" destOrd="0" presId="urn:microsoft.com/office/officeart/2005/8/layout/radial1"/>
    <dgm:cxn modelId="{9B88B02F-89DB-427D-92DE-65294B10E6EE}" type="presParOf" srcId="{6F5C1200-9201-4A86-A103-09F20EB953C9}" destId="{FC23775E-958C-42B3-B010-DF84923D286C}" srcOrd="6" destOrd="0" presId="urn:microsoft.com/office/officeart/2005/8/layout/radial1"/>
    <dgm:cxn modelId="{E5E7315F-1190-49ED-92AC-DC481B6ECF86}" type="presParOf" srcId="{6F5C1200-9201-4A86-A103-09F20EB953C9}" destId="{57EC54CE-F5D8-4329-ABED-4AB31036F2AC}" srcOrd="7" destOrd="0" presId="urn:microsoft.com/office/officeart/2005/8/layout/radial1"/>
    <dgm:cxn modelId="{8DD81BBC-DB84-41BE-9D77-49DF3E576B72}" type="presParOf" srcId="{57EC54CE-F5D8-4329-ABED-4AB31036F2AC}" destId="{103A1312-05F7-4A55-8BB9-EFC293515471}" srcOrd="0" destOrd="0" presId="urn:microsoft.com/office/officeart/2005/8/layout/radial1"/>
    <dgm:cxn modelId="{A8199A76-9602-4697-8D11-08267844A792}" type="presParOf" srcId="{6F5C1200-9201-4A86-A103-09F20EB953C9}" destId="{0D784D37-C063-4379-BD68-A06B935A6C34}" srcOrd="8" destOrd="0" presId="urn:microsoft.com/office/officeart/2005/8/layout/radial1"/>
    <dgm:cxn modelId="{C7821A27-94BD-4CAA-8189-DAB77C0DE695}" type="presParOf" srcId="{6F5C1200-9201-4A86-A103-09F20EB953C9}" destId="{D20135A1-622B-424E-8A30-36AD617D0C85}" srcOrd="9" destOrd="0" presId="urn:microsoft.com/office/officeart/2005/8/layout/radial1"/>
    <dgm:cxn modelId="{1618DEA7-81E0-4A2A-991B-C7CBF43A5B0F}" type="presParOf" srcId="{D20135A1-622B-424E-8A30-36AD617D0C85}" destId="{FCB91D32-F30D-4508-BEED-425C02FC1279}" srcOrd="0" destOrd="0" presId="urn:microsoft.com/office/officeart/2005/8/layout/radial1"/>
    <dgm:cxn modelId="{AAC9F7A2-12B5-4FC9-B294-7CD1B6695EDA}" type="presParOf" srcId="{6F5C1200-9201-4A86-A103-09F20EB953C9}" destId="{BDFDAA97-A7E4-41C2-83A8-0E4462328412}" srcOrd="10" destOrd="0" presId="urn:microsoft.com/office/officeart/2005/8/layout/radial1"/>
    <dgm:cxn modelId="{901710A3-5B75-44C9-95CE-24E61C42AAC1}" type="presParOf" srcId="{6F5C1200-9201-4A86-A103-09F20EB953C9}" destId="{F73FCBBA-7EE3-4B35-9D4A-F43EA682233D}" srcOrd="11" destOrd="0" presId="urn:microsoft.com/office/officeart/2005/8/layout/radial1"/>
    <dgm:cxn modelId="{201C1C6B-BE78-42CC-9847-C81E4B1BA7C6}" type="presParOf" srcId="{F73FCBBA-7EE3-4B35-9D4A-F43EA682233D}" destId="{A30D4289-BEE7-427D-B940-1CC1C3F2AFBC}" srcOrd="0" destOrd="0" presId="urn:microsoft.com/office/officeart/2005/8/layout/radial1"/>
    <dgm:cxn modelId="{4C61D7FC-FFDB-4F2B-B167-465B230CEB3D}" type="presParOf" srcId="{6F5C1200-9201-4A86-A103-09F20EB953C9}" destId="{E39EE0BE-83BF-4EF0-B236-2F34DF431FE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86B46-176A-43CD-BA20-D3999658CCC6}">
      <dsp:nvSpPr>
        <dsp:cNvPr id="0" name=""/>
        <dsp:cNvSpPr/>
      </dsp:nvSpPr>
      <dsp:spPr>
        <a:xfrm>
          <a:off x="3143994" y="1734294"/>
          <a:ext cx="1332011" cy="1332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/>
            <a:t>Compostage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/>
            <a:t>domestique</a:t>
          </a:r>
        </a:p>
      </dsp:txBody>
      <dsp:txXfrm>
        <a:off x="3339062" y="1929362"/>
        <a:ext cx="941875" cy="941875"/>
      </dsp:txXfrm>
    </dsp:sp>
    <dsp:sp modelId="{BD23A8B5-8B91-428A-955F-EB1B83ADFD11}">
      <dsp:nvSpPr>
        <dsp:cNvPr id="0" name=""/>
        <dsp:cNvSpPr/>
      </dsp:nvSpPr>
      <dsp:spPr>
        <a:xfrm rot="16200000">
          <a:off x="3609971" y="1518533"/>
          <a:ext cx="400056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400056" y="157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>
        <a:off x="3799998" y="1524264"/>
        <a:ext cx="20002" cy="20002"/>
      </dsp:txXfrm>
    </dsp:sp>
    <dsp:sp modelId="{CD123DB4-F06E-412A-ACA1-00131D5779C1}">
      <dsp:nvSpPr>
        <dsp:cNvPr id="0" name=""/>
        <dsp:cNvSpPr/>
      </dsp:nvSpPr>
      <dsp:spPr>
        <a:xfrm>
          <a:off x="3143994" y="2226"/>
          <a:ext cx="1332011" cy="1332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dirty="0" smtClean="0"/>
            <a:t>Qui?</a:t>
          </a:r>
          <a:endParaRPr lang="fr-CA" sz="1400" b="1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100" kern="1200"/>
            <a:t> Citoyens d'une ville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100" kern="1200" dirty="0" smtClean="0"/>
            <a:t> Familles</a:t>
          </a:r>
          <a:endParaRPr lang="fr-CA" sz="1100" kern="1200" dirty="0"/>
        </a:p>
      </dsp:txBody>
      <dsp:txXfrm>
        <a:off x="3339062" y="197294"/>
        <a:ext cx="941875" cy="941875"/>
      </dsp:txXfrm>
    </dsp:sp>
    <dsp:sp modelId="{0DBE8444-83B0-4106-86F1-42DC55754E6F}">
      <dsp:nvSpPr>
        <dsp:cNvPr id="0" name=""/>
        <dsp:cNvSpPr/>
      </dsp:nvSpPr>
      <dsp:spPr>
        <a:xfrm rot="19800000">
          <a:off x="4359979" y="1951550"/>
          <a:ext cx="400056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400056" y="157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>
        <a:off x="4550006" y="1957281"/>
        <a:ext cx="20002" cy="20002"/>
      </dsp:txXfrm>
    </dsp:sp>
    <dsp:sp modelId="{BF2B8306-F1F5-4F64-87A4-D4BA0A1FEAFA}">
      <dsp:nvSpPr>
        <dsp:cNvPr id="0" name=""/>
        <dsp:cNvSpPr/>
      </dsp:nvSpPr>
      <dsp:spPr>
        <a:xfrm>
          <a:off x="4644008" y="868260"/>
          <a:ext cx="1332011" cy="1332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dirty="0" smtClean="0"/>
            <a:t>Quoi?</a:t>
          </a:r>
          <a:endParaRPr lang="fr-CA" sz="1400" b="1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100" kern="1200" dirty="0"/>
            <a:t> Méthodes de compostage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100" kern="1200"/>
        </a:p>
      </dsp:txBody>
      <dsp:txXfrm>
        <a:off x="4839076" y="1063328"/>
        <a:ext cx="941875" cy="941875"/>
      </dsp:txXfrm>
    </dsp:sp>
    <dsp:sp modelId="{265EEBBB-695A-44C1-A912-B09A9B1DD959}">
      <dsp:nvSpPr>
        <dsp:cNvPr id="0" name=""/>
        <dsp:cNvSpPr/>
      </dsp:nvSpPr>
      <dsp:spPr>
        <a:xfrm rot="1800000">
          <a:off x="4359979" y="2817584"/>
          <a:ext cx="400056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400056" y="157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>
        <a:off x="4550006" y="2823315"/>
        <a:ext cx="20002" cy="20002"/>
      </dsp:txXfrm>
    </dsp:sp>
    <dsp:sp modelId="{FC23775E-958C-42B3-B010-DF84923D286C}">
      <dsp:nvSpPr>
        <dsp:cNvPr id="0" name=""/>
        <dsp:cNvSpPr/>
      </dsp:nvSpPr>
      <dsp:spPr>
        <a:xfrm>
          <a:off x="4644008" y="2600328"/>
          <a:ext cx="1332011" cy="1332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dirty="0" smtClean="0"/>
            <a:t>Quand?</a:t>
          </a:r>
          <a:endParaRPr lang="fr-CA" sz="1400" b="1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100" kern="1200"/>
            <a:t> De nos jours</a:t>
          </a:r>
        </a:p>
      </dsp:txBody>
      <dsp:txXfrm>
        <a:off x="4839076" y="2795396"/>
        <a:ext cx="941875" cy="941875"/>
      </dsp:txXfrm>
    </dsp:sp>
    <dsp:sp modelId="{57EC54CE-F5D8-4329-ABED-4AB31036F2AC}">
      <dsp:nvSpPr>
        <dsp:cNvPr id="0" name=""/>
        <dsp:cNvSpPr/>
      </dsp:nvSpPr>
      <dsp:spPr>
        <a:xfrm rot="5400000">
          <a:off x="3609971" y="3250601"/>
          <a:ext cx="400056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400056" y="157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>
        <a:off x="3799998" y="3256332"/>
        <a:ext cx="20002" cy="20002"/>
      </dsp:txXfrm>
    </dsp:sp>
    <dsp:sp modelId="{0D784D37-C063-4379-BD68-A06B935A6C34}">
      <dsp:nvSpPr>
        <dsp:cNvPr id="0" name=""/>
        <dsp:cNvSpPr/>
      </dsp:nvSpPr>
      <dsp:spPr>
        <a:xfrm>
          <a:off x="3143994" y="3466362"/>
          <a:ext cx="1332011" cy="1332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dirty="0" smtClean="0"/>
            <a:t>Où?</a:t>
          </a:r>
          <a:endParaRPr lang="fr-CA" sz="1400" b="1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100" kern="1200" dirty="0" smtClean="0"/>
            <a:t> Au Québec</a:t>
          </a:r>
          <a:endParaRPr lang="fr-CA" sz="1100" kern="1200" dirty="0"/>
        </a:p>
      </dsp:txBody>
      <dsp:txXfrm>
        <a:off x="3339062" y="3661430"/>
        <a:ext cx="941875" cy="941875"/>
      </dsp:txXfrm>
    </dsp:sp>
    <dsp:sp modelId="{D20135A1-622B-424E-8A30-36AD617D0C85}">
      <dsp:nvSpPr>
        <dsp:cNvPr id="0" name=""/>
        <dsp:cNvSpPr/>
      </dsp:nvSpPr>
      <dsp:spPr>
        <a:xfrm rot="9000000">
          <a:off x="2859964" y="2817584"/>
          <a:ext cx="400056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400056" y="157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 rot="10800000">
        <a:off x="3049991" y="2823315"/>
        <a:ext cx="20002" cy="20002"/>
      </dsp:txXfrm>
    </dsp:sp>
    <dsp:sp modelId="{BDFDAA97-A7E4-41C2-83A8-0E4462328412}">
      <dsp:nvSpPr>
        <dsp:cNvPr id="0" name=""/>
        <dsp:cNvSpPr/>
      </dsp:nvSpPr>
      <dsp:spPr>
        <a:xfrm>
          <a:off x="1643979" y="2600328"/>
          <a:ext cx="1332011" cy="1332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dirty="0" smtClean="0"/>
            <a:t>Comment?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100" kern="1200" dirty="0" smtClean="0"/>
            <a:t> Étapes du compostage</a:t>
          </a:r>
          <a:endParaRPr lang="fr-C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100" kern="1200" dirty="0"/>
        </a:p>
      </dsp:txBody>
      <dsp:txXfrm>
        <a:off x="1839047" y="2795396"/>
        <a:ext cx="941875" cy="941875"/>
      </dsp:txXfrm>
    </dsp:sp>
    <dsp:sp modelId="{F73FCBBA-7EE3-4B35-9D4A-F43EA682233D}">
      <dsp:nvSpPr>
        <dsp:cNvPr id="0" name=""/>
        <dsp:cNvSpPr/>
      </dsp:nvSpPr>
      <dsp:spPr>
        <a:xfrm rot="12600000">
          <a:off x="2859964" y="1951550"/>
          <a:ext cx="400056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400056" y="157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500" kern="1200"/>
        </a:p>
      </dsp:txBody>
      <dsp:txXfrm rot="10800000">
        <a:off x="3049991" y="1957281"/>
        <a:ext cx="20002" cy="20002"/>
      </dsp:txXfrm>
    </dsp:sp>
    <dsp:sp modelId="{E39EE0BE-83BF-4EF0-B236-2F34DF431FE2}">
      <dsp:nvSpPr>
        <dsp:cNvPr id="0" name=""/>
        <dsp:cNvSpPr/>
      </dsp:nvSpPr>
      <dsp:spPr>
        <a:xfrm>
          <a:off x="1643979" y="868260"/>
          <a:ext cx="1332011" cy="1332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dirty="0" smtClean="0"/>
            <a:t>Pourquoi?</a:t>
          </a:r>
          <a:endParaRPr lang="fr-CA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100" kern="1200" dirty="0" smtClean="0"/>
            <a:t> Avantages</a:t>
          </a:r>
          <a:endParaRPr lang="fr-C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100" kern="1200" dirty="0" smtClean="0"/>
            <a:t> Inconvénients</a:t>
          </a:r>
          <a:endParaRPr lang="fr-C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100" kern="1200" dirty="0"/>
        </a:p>
      </dsp:txBody>
      <dsp:txXfrm>
        <a:off x="1839047" y="1063328"/>
        <a:ext cx="941875" cy="941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67B9C-4BEA-4A4D-A40D-C9F9C5ED92D2}" type="datetimeFigureOut">
              <a:rPr lang="fr-CA" smtClean="0"/>
              <a:t>2014-12-04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C40BA-EF07-4DCE-82A5-288FE02F087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204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40BA-EF07-4DCE-82A5-288FE02F087F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846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40BA-EF07-4DCE-82A5-288FE02F087F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365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40BA-EF07-4DCE-82A5-288FE02F087F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1303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40BA-EF07-4DCE-82A5-288FE02F087F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4737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40BA-EF07-4DCE-82A5-288FE02F087F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2219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40BA-EF07-4DCE-82A5-288FE02F087F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372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40BA-EF07-4DCE-82A5-288FE02F087F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141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40BA-EF07-4DCE-82A5-288FE02F087F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3381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40BA-EF07-4DCE-82A5-288FE02F087F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4888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40BA-EF07-4DCE-82A5-288FE02F087F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140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40BA-EF07-4DCE-82A5-288FE02F087F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1403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40BA-EF07-4DCE-82A5-288FE02F087F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365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40BA-EF07-4DCE-82A5-288FE02F087F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36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30EC-48ED-4C59-976A-51C8C27945C4}" type="datetimeFigureOut">
              <a:rPr lang="fr-CA" smtClean="0"/>
              <a:t>2014-12-04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5F0F-E268-4D33-91C9-EE465FB4D6F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30EC-48ED-4C59-976A-51C8C27945C4}" type="datetimeFigureOut">
              <a:rPr lang="fr-CA" smtClean="0"/>
              <a:t>2014-12-04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5F0F-E268-4D33-91C9-EE465FB4D6F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30EC-48ED-4C59-976A-51C8C27945C4}" type="datetimeFigureOut">
              <a:rPr lang="fr-CA" smtClean="0"/>
              <a:t>2014-12-04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5F0F-E268-4D33-91C9-EE465FB4D6F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30EC-48ED-4C59-976A-51C8C27945C4}" type="datetimeFigureOut">
              <a:rPr lang="fr-CA" smtClean="0"/>
              <a:t>2014-12-04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5F0F-E268-4D33-91C9-EE465FB4D6F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30EC-48ED-4C59-976A-51C8C27945C4}" type="datetimeFigureOut">
              <a:rPr lang="fr-CA" smtClean="0"/>
              <a:t>2014-12-04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5F0F-E268-4D33-91C9-EE465FB4D6F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30EC-48ED-4C59-976A-51C8C27945C4}" type="datetimeFigureOut">
              <a:rPr lang="fr-CA" smtClean="0"/>
              <a:t>2014-12-04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5F0F-E268-4D33-91C9-EE465FB4D6F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30EC-48ED-4C59-976A-51C8C27945C4}" type="datetimeFigureOut">
              <a:rPr lang="fr-CA" smtClean="0"/>
              <a:t>2014-12-04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5F0F-E268-4D33-91C9-EE465FB4D6F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30EC-48ED-4C59-976A-51C8C27945C4}" type="datetimeFigureOut">
              <a:rPr lang="fr-CA" smtClean="0"/>
              <a:t>2014-12-04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5F0F-E268-4D33-91C9-EE465FB4D6F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30EC-48ED-4C59-976A-51C8C27945C4}" type="datetimeFigureOut">
              <a:rPr lang="fr-CA" smtClean="0"/>
              <a:t>2014-12-04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5F0F-E268-4D33-91C9-EE465FB4D6F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30EC-48ED-4C59-976A-51C8C27945C4}" type="datetimeFigureOut">
              <a:rPr lang="fr-CA" smtClean="0"/>
              <a:t>2014-12-04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5F0F-E268-4D33-91C9-EE465FB4D6F9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30EC-48ED-4C59-976A-51C8C27945C4}" type="datetimeFigureOut">
              <a:rPr lang="fr-CA" smtClean="0"/>
              <a:t>2014-12-04</a:t>
            </a:fld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2A5F0F-E268-4D33-91C9-EE465FB4D6F9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A2A5F0F-E268-4D33-91C9-EE465FB4D6F9}" type="slidenum">
              <a:rPr lang="fr-CA" smtClean="0"/>
              <a:t>‹N°›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65630EC-48ED-4C59-976A-51C8C27945C4}" type="datetimeFigureOut">
              <a:rPr lang="fr-CA" smtClean="0"/>
              <a:t>2014-12-04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tags" Target="../tags/tag34.xml"/><Relationship Id="rId7" Type="http://schemas.openxmlformats.org/officeDocument/2006/relationships/image" Target="../media/image8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6.xml"/><Relationship Id="rId10" Type="http://schemas.openxmlformats.org/officeDocument/2006/relationships/image" Target="../media/image11.gif"/><Relationship Id="rId4" Type="http://schemas.openxmlformats.org/officeDocument/2006/relationships/tags" Target="../tags/tag35.xml"/><Relationship Id="rId9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12.jpg"/><Relationship Id="rId17" Type="http://schemas.openxmlformats.org/officeDocument/2006/relationships/image" Target="../media/image17.png"/><Relationship Id="rId2" Type="http://schemas.openxmlformats.org/officeDocument/2006/relationships/tags" Target="../tags/tag4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15" Type="http://schemas.openxmlformats.org/officeDocument/2006/relationships/image" Target="../media/image15.jpg"/><Relationship Id="rId10" Type="http://schemas.openxmlformats.org/officeDocument/2006/relationships/tags" Target="../tags/tag50.xml"/><Relationship Id="rId19" Type="http://schemas.openxmlformats.org/officeDocument/2006/relationships/image" Target="../media/image19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.wm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21.wmf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65.xml"/><Relationship Id="rId7" Type="http://schemas.openxmlformats.org/officeDocument/2006/relationships/diagramLayout" Target="../diagrams/layout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diagramData" Target="../diagrams/data1.xml"/><Relationship Id="rId11" Type="http://schemas.openxmlformats.org/officeDocument/2006/relationships/image" Target="../media/image22.jpeg"/><Relationship Id="rId5" Type="http://schemas.openxmlformats.org/officeDocument/2006/relationships/notesSlide" Target="../notesSlides/notesSlide11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23.wmf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25.wmf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24.w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26.wmf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4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3.jpeg"/><Relationship Id="rId5" Type="http://schemas.openxmlformats.org/officeDocument/2006/relationships/tags" Target="../tags/tag21.xml"/><Relationship Id="rId15" Type="http://schemas.openxmlformats.org/officeDocument/2006/relationships/image" Target="../media/image7.png"/><Relationship Id="rId10" Type="http://schemas.openxmlformats.org/officeDocument/2006/relationships/image" Target="../media/image2.wmf"/><Relationship Id="rId4" Type="http://schemas.openxmlformats.org/officeDocument/2006/relationships/tags" Target="../tags/tag20.xml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95536" y="1412776"/>
            <a:ext cx="7560840" cy="2593975"/>
          </a:xfrm>
        </p:spPr>
        <p:txBody>
          <a:bodyPr/>
          <a:lstStyle/>
          <a:p>
            <a:pPr algn="ctr"/>
            <a:r>
              <a:rPr lang="fr-CA" dirty="0" smtClean="0"/>
              <a:t>Exploitation des livres documentaires en classe</a:t>
            </a:r>
            <a:endParaRPr lang="fr-CA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55576" y="4579845"/>
            <a:ext cx="7560840" cy="1758942"/>
          </a:xfrm>
        </p:spPr>
        <p:txBody>
          <a:bodyPr>
            <a:normAutofit/>
          </a:bodyPr>
          <a:lstStyle/>
          <a:p>
            <a:r>
              <a:rPr lang="fr-CA" dirty="0" smtClean="0"/>
              <a:t>5 décembre 2014</a:t>
            </a:r>
          </a:p>
          <a:p>
            <a:endParaRPr lang="fr-CA" dirty="0" smtClean="0"/>
          </a:p>
          <a:p>
            <a:r>
              <a:rPr lang="fr-CA" dirty="0" smtClean="0"/>
              <a:t>Evelyne Girouard</a:t>
            </a:r>
          </a:p>
          <a:p>
            <a:r>
              <a:rPr lang="fr-CA" sz="1700" dirty="0" smtClean="0"/>
              <a:t>Bibliothécaire</a:t>
            </a:r>
          </a:p>
        </p:txBody>
      </p:sp>
    </p:spTree>
    <p:extLst>
      <p:ext uri="{BB962C8B-B14F-4D97-AF65-F5344CB8AC3E}">
        <p14:creationId xmlns:p14="http://schemas.microsoft.com/office/powerpoint/2010/main" val="21893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3528" y="188640"/>
            <a:ext cx="7908032" cy="1282154"/>
          </a:xfrm>
        </p:spPr>
        <p:txBody>
          <a:bodyPr/>
          <a:lstStyle/>
          <a:p>
            <a:pPr algn="ctr"/>
            <a:r>
              <a:rPr lang="fr-CA" dirty="0" smtClean="0"/>
              <a:t>Activité 2: </a:t>
            </a:r>
            <a:br>
              <a:rPr lang="fr-CA" dirty="0" smtClean="0"/>
            </a:br>
            <a:r>
              <a:rPr lang="fr-CA" dirty="0" smtClean="0"/>
              <a:t>« De l’album au documentaire »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114300" lvl="0" indent="0">
              <a:buClr>
                <a:srgbClr val="7E97AD"/>
              </a:buClr>
              <a:buNone/>
            </a:pPr>
            <a:endParaRPr lang="fr-CA" sz="1800" b="1" dirty="0" smtClean="0">
              <a:solidFill>
                <a:srgbClr val="000000"/>
              </a:solidFill>
            </a:endParaRPr>
          </a:p>
          <a:p>
            <a:pPr marL="114300" lvl="0" indent="0">
              <a:spcBef>
                <a:spcPts val="600"/>
              </a:spcBef>
              <a:spcAft>
                <a:spcPts val="1800"/>
              </a:spcAft>
              <a:buClr>
                <a:srgbClr val="7E97AD"/>
              </a:buClr>
              <a:buNone/>
            </a:pPr>
            <a:r>
              <a:rPr lang="fr-CA" sz="2800" b="1" dirty="0" smtClean="0">
                <a:solidFill>
                  <a:srgbClr val="000000"/>
                </a:solidFill>
              </a:rPr>
              <a:t>Description </a:t>
            </a:r>
            <a:r>
              <a:rPr lang="fr-CA" sz="2800" b="1" dirty="0">
                <a:solidFill>
                  <a:srgbClr val="000000"/>
                </a:solidFill>
              </a:rPr>
              <a:t>de l’activité</a:t>
            </a:r>
          </a:p>
          <a:p>
            <a:pPr algn="just"/>
            <a:r>
              <a:rPr lang="fr-CA" dirty="0" smtClean="0"/>
              <a:t>Utiliser un album comme porte d’entrée à un sujet sur lequel vous voulez travailler. Cet album utilisé en amorce est un prétexte </a:t>
            </a:r>
            <a:r>
              <a:rPr lang="fr-CA" dirty="0" smtClean="0"/>
              <a:t>pour</a:t>
            </a:r>
            <a:r>
              <a:rPr lang="fr-CA" dirty="0" smtClean="0"/>
              <a:t> fouiller une question de façon plus poussée et systématique. </a:t>
            </a:r>
          </a:p>
          <a:p>
            <a:pPr marL="114300" indent="0" algn="just">
              <a:buNone/>
            </a:pPr>
            <a:endParaRPr lang="fr-CA" dirty="0" smtClean="0"/>
          </a:p>
          <a:p>
            <a:pPr algn="just"/>
            <a:r>
              <a:rPr lang="fr-CA" dirty="0" smtClean="0"/>
              <a:t>Utiliser plusieurs livres documentaires qui serviront d’objets de recherche afin de trouver des réponses aux questions soulevées par la lecture de l’album. </a:t>
            </a:r>
            <a:endParaRPr lang="fr-CA" dirty="0" smtClean="0"/>
          </a:p>
          <a:p>
            <a:pPr algn="just"/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3370522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1520" y="260648"/>
            <a:ext cx="8052048" cy="1143000"/>
          </a:xfrm>
        </p:spPr>
        <p:txBody>
          <a:bodyPr/>
          <a:lstStyle/>
          <a:p>
            <a:pPr algn="ctr"/>
            <a:r>
              <a:rPr lang="fr-CA" dirty="0"/>
              <a:t>Activité 2: </a:t>
            </a:r>
            <a:br>
              <a:rPr lang="fr-CA" dirty="0"/>
            </a:br>
            <a:r>
              <a:rPr lang="fr-CA" dirty="0"/>
              <a:t>« De l’album au documentaire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114300" lvl="0" indent="0">
              <a:buClr>
                <a:srgbClr val="7E97AD"/>
              </a:buClr>
              <a:buNone/>
            </a:pPr>
            <a:endParaRPr lang="fr-CA" sz="2000" b="1" dirty="0" smtClean="0">
              <a:solidFill>
                <a:srgbClr val="000000"/>
              </a:solidFill>
            </a:endParaRPr>
          </a:p>
          <a:p>
            <a:pPr marL="114300" lvl="0" indent="0">
              <a:spcAft>
                <a:spcPts val="1800"/>
              </a:spcAft>
              <a:buClr>
                <a:srgbClr val="7E97AD"/>
              </a:buClr>
              <a:buNone/>
            </a:pPr>
            <a:r>
              <a:rPr lang="fr-CA" sz="2800" b="1" dirty="0" smtClean="0">
                <a:solidFill>
                  <a:srgbClr val="000000"/>
                </a:solidFill>
              </a:rPr>
              <a:t>Intention</a:t>
            </a:r>
            <a:endParaRPr lang="fr-CA" sz="2800" b="1" dirty="0">
              <a:solidFill>
                <a:srgbClr val="000000"/>
              </a:solidFill>
            </a:endParaRPr>
          </a:p>
          <a:p>
            <a:pPr lvl="0" algn="just">
              <a:spcAft>
                <a:spcPts val="1200"/>
              </a:spcAft>
              <a:buClr>
                <a:srgbClr val="7E97AD"/>
              </a:buClr>
            </a:pPr>
            <a:r>
              <a:rPr lang="fr-CA" dirty="0">
                <a:solidFill>
                  <a:srgbClr val="000000"/>
                </a:solidFill>
              </a:rPr>
              <a:t>Par l’album, stimuler l’intérêt des élèves envers un sujet </a:t>
            </a:r>
            <a:r>
              <a:rPr lang="fr-CA" dirty="0" smtClean="0">
                <a:solidFill>
                  <a:srgbClr val="000000"/>
                </a:solidFill>
              </a:rPr>
              <a:t>donné, plus </a:t>
            </a:r>
            <a:r>
              <a:rPr lang="fr-CA" dirty="0">
                <a:solidFill>
                  <a:srgbClr val="000000"/>
                </a:solidFill>
              </a:rPr>
              <a:t>ancré dans la réalité. </a:t>
            </a:r>
          </a:p>
          <a:p>
            <a:pPr lvl="0" algn="just">
              <a:spcAft>
                <a:spcPts val="1200"/>
              </a:spcAft>
              <a:buClr>
                <a:srgbClr val="7E97AD"/>
              </a:buClr>
            </a:pPr>
            <a:r>
              <a:rPr lang="fr-CA" dirty="0">
                <a:solidFill>
                  <a:srgbClr val="000000"/>
                </a:solidFill>
              </a:rPr>
              <a:t>Modéliser le processus de recherche afin d’amener les élèves à être plus autonomes.</a:t>
            </a:r>
          </a:p>
          <a:p>
            <a:pPr lvl="0" algn="just">
              <a:buClr>
                <a:srgbClr val="7E97AD"/>
              </a:buClr>
            </a:pPr>
            <a:r>
              <a:rPr lang="fr-CA" dirty="0">
                <a:solidFill>
                  <a:srgbClr val="000000"/>
                </a:solidFill>
              </a:rPr>
              <a:t>Amener les élèves à formuler eux-mêmes les questions de recherche.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11291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512" y="274638"/>
            <a:ext cx="8208912" cy="1143000"/>
          </a:xfrm>
        </p:spPr>
        <p:txBody>
          <a:bodyPr/>
          <a:lstStyle/>
          <a:p>
            <a:pPr algn="ctr"/>
            <a:r>
              <a:rPr lang="fr-CA" dirty="0"/>
              <a:t>Activité 2: </a:t>
            </a:r>
            <a:br>
              <a:rPr lang="fr-CA" dirty="0"/>
            </a:br>
            <a:r>
              <a:rPr lang="fr-CA" dirty="0"/>
              <a:t>« De l’album au documentaire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fr-CA" sz="800" dirty="0" smtClean="0"/>
          </a:p>
          <a:p>
            <a:pPr marL="114300" indent="0">
              <a:spcAft>
                <a:spcPts val="1200"/>
              </a:spcAft>
              <a:buClr>
                <a:srgbClr val="7E97AD"/>
              </a:buClr>
              <a:buNone/>
            </a:pPr>
            <a:r>
              <a:rPr lang="fr-CA" sz="2800" b="1" dirty="0">
                <a:solidFill>
                  <a:srgbClr val="000000"/>
                </a:solidFill>
              </a:rPr>
              <a:t>Déroulement de l’activité</a:t>
            </a:r>
          </a:p>
          <a:p>
            <a:r>
              <a:rPr lang="fr-CA" dirty="0" smtClean="0"/>
              <a:t>Lire </a:t>
            </a:r>
            <a:r>
              <a:rPr lang="fr-CA" dirty="0"/>
              <a:t>un album </a:t>
            </a:r>
            <a:r>
              <a:rPr lang="fr-CA" dirty="0" smtClean="0"/>
              <a:t>qui suscite des réactions.</a:t>
            </a:r>
          </a:p>
          <a:p>
            <a:pPr algn="just"/>
            <a:r>
              <a:rPr lang="fr-CA" dirty="0" smtClean="0"/>
              <a:t>À partir d'une question large en lien avec l’histoire racontée, faire une tempête d’idées pour dégager des sous-sujets. </a:t>
            </a:r>
          </a:p>
          <a:p>
            <a:pPr algn="just"/>
            <a:r>
              <a:rPr lang="fr-CA" dirty="0" smtClean="0"/>
              <a:t>Rassembler </a:t>
            </a:r>
            <a:r>
              <a:rPr lang="fr-CA" dirty="0"/>
              <a:t>plusieurs documentaires </a:t>
            </a:r>
            <a:r>
              <a:rPr lang="fr-CA" dirty="0" smtClean="0"/>
              <a:t>susceptibles de répondre aux questions soulevées. </a:t>
            </a:r>
          </a:p>
          <a:p>
            <a:pPr algn="just"/>
            <a:r>
              <a:rPr lang="fr-CA" dirty="0" smtClean="0"/>
              <a:t>En équipe, demander aux élèves d’explorer les documentaires pour tenter de trouver des réponses.</a:t>
            </a:r>
          </a:p>
          <a:p>
            <a:pPr algn="just"/>
            <a:r>
              <a:rPr lang="fr-CA" dirty="0" smtClean="0"/>
              <a:t>Demander aux élèves de se questionner et de se </a:t>
            </a:r>
            <a:r>
              <a:rPr lang="fr-CA" dirty="0"/>
              <a:t>prononcer </a:t>
            </a:r>
            <a:r>
              <a:rPr lang="fr-CA" dirty="0" smtClean="0"/>
              <a:t>sur </a:t>
            </a:r>
            <a:r>
              <a:rPr lang="fr-CA" dirty="0"/>
              <a:t>la pertinence </a:t>
            </a:r>
            <a:r>
              <a:rPr lang="fr-CA" dirty="0" smtClean="0"/>
              <a:t>des documents </a:t>
            </a:r>
            <a:r>
              <a:rPr lang="fr-CA" dirty="0"/>
              <a:t>et des informations </a:t>
            </a:r>
            <a:r>
              <a:rPr lang="fr-CA" dirty="0" smtClean="0"/>
              <a:t>qu’ils contiennent. </a:t>
            </a:r>
          </a:p>
          <a:p>
            <a:pPr algn="just"/>
            <a:r>
              <a:rPr lang="fr-CA" dirty="0" smtClean="0"/>
              <a:t>Mise </a:t>
            </a:r>
            <a:r>
              <a:rPr lang="fr-CA" dirty="0"/>
              <a:t>en commun des </a:t>
            </a:r>
            <a:r>
              <a:rPr lang="fr-CA" dirty="0" smtClean="0"/>
              <a:t>informations.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71299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504" y="260648"/>
            <a:ext cx="8388424" cy="1143000"/>
          </a:xfrm>
        </p:spPr>
        <p:txBody>
          <a:bodyPr/>
          <a:lstStyle/>
          <a:p>
            <a:pPr algn="ctr"/>
            <a:r>
              <a:rPr lang="fr-CA" dirty="0"/>
              <a:t>Exemple: « Ces enfants d’ailleurs »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fr-CA" sz="2800" b="1" dirty="0">
                <a:solidFill>
                  <a:srgbClr val="000000"/>
                </a:solidFill>
              </a:rPr>
              <a:t>Sujet choisi</a:t>
            </a:r>
            <a:r>
              <a:rPr lang="fr-CA" sz="2800" b="1" dirty="0" smtClean="0">
                <a:solidFill>
                  <a:srgbClr val="000000"/>
                </a:solidFill>
              </a:rPr>
              <a:t>:</a:t>
            </a:r>
          </a:p>
          <a:p>
            <a:pPr marL="114300" indent="0" algn="just">
              <a:buNone/>
            </a:pPr>
            <a:endParaRPr lang="fr-CA" sz="2000" b="1" dirty="0">
              <a:solidFill>
                <a:srgbClr val="000000"/>
              </a:solidFill>
            </a:endParaRPr>
          </a:p>
          <a:p>
            <a:pPr algn="just"/>
            <a:r>
              <a:rPr lang="fr-CA" dirty="0" smtClean="0"/>
              <a:t>Les enfants du monde, les différences culturelles, les différentes façons de vivre dans le monde, etc. </a:t>
            </a:r>
          </a:p>
          <a:p>
            <a:pPr algn="just"/>
            <a:endParaRPr lang="fr-CA" dirty="0" smtClean="0"/>
          </a:p>
          <a:p>
            <a:pPr algn="just"/>
            <a:r>
              <a:rPr lang="fr-CA" dirty="0" smtClean="0"/>
              <a:t>Lire </a:t>
            </a:r>
            <a:r>
              <a:rPr lang="fr-CA" dirty="0"/>
              <a:t>un </a:t>
            </a:r>
            <a:r>
              <a:rPr lang="fr-CA" dirty="0" smtClean="0"/>
              <a:t>des albums suivants en amorce: </a:t>
            </a:r>
            <a:r>
              <a:rPr lang="fr-CA" i="1" dirty="0" smtClean="0"/>
              <a:t>Les </a:t>
            </a:r>
            <a:r>
              <a:rPr lang="fr-CA" i="1" dirty="0"/>
              <a:t>enfants de l’eau</a:t>
            </a:r>
            <a:r>
              <a:rPr lang="fr-CA" dirty="0"/>
              <a:t>, </a:t>
            </a:r>
            <a:r>
              <a:rPr lang="fr-CA" i="1" dirty="0"/>
              <a:t>Le taxi-brousse de Papa Diop</a:t>
            </a:r>
            <a:r>
              <a:rPr lang="fr-CA" dirty="0"/>
              <a:t>, </a:t>
            </a:r>
            <a:r>
              <a:rPr lang="fr-CA" i="1" dirty="0"/>
              <a:t>Je suis fou de </a:t>
            </a:r>
            <a:r>
              <a:rPr lang="fr-CA" i="1" dirty="0" err="1"/>
              <a:t>Vava</a:t>
            </a:r>
            <a:r>
              <a:rPr lang="fr-CA" dirty="0"/>
              <a:t>, </a:t>
            </a:r>
            <a:r>
              <a:rPr lang="fr-CA" i="1" dirty="0"/>
              <a:t>La petite fille qui voulait voir des </a:t>
            </a:r>
            <a:r>
              <a:rPr lang="fr-CA" i="1" dirty="0" smtClean="0"/>
              <a:t>éléphants</a:t>
            </a:r>
            <a:r>
              <a:rPr lang="fr-CA" dirty="0" smtClean="0"/>
              <a:t>.</a:t>
            </a:r>
          </a:p>
          <a:p>
            <a:pPr algn="just"/>
            <a:endParaRPr lang="fr-CA" dirty="0"/>
          </a:p>
          <a:p>
            <a:pPr algn="just"/>
            <a:r>
              <a:rPr lang="fr-CA" dirty="0" smtClean="0"/>
              <a:t>Demander aux enfants d’être attentifs aux différences entre leur vie et celle des personnages. 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6528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5570">
            <a:off x="1175452" y="1727528"/>
            <a:ext cx="2350939" cy="23344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845">
            <a:off x="5244644" y="1600426"/>
            <a:ext cx="2014248" cy="26588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899">
            <a:off x="1697275" y="3897324"/>
            <a:ext cx="2291790" cy="24013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8390">
            <a:off x="4674800" y="4323185"/>
            <a:ext cx="2321472" cy="2031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r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0" y="274638"/>
            <a:ext cx="8388424" cy="1143000"/>
          </a:xfrm>
        </p:spPr>
        <p:txBody>
          <a:bodyPr/>
          <a:lstStyle/>
          <a:p>
            <a:pPr algn="ctr"/>
            <a:r>
              <a:rPr lang="fr-CA" dirty="0" smtClean="0"/>
              <a:t>Les albums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52403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504" y="260648"/>
            <a:ext cx="8316140" cy="1143000"/>
          </a:xfrm>
        </p:spPr>
        <p:txBody>
          <a:bodyPr/>
          <a:lstStyle/>
          <a:p>
            <a:r>
              <a:rPr lang="fr-CA" dirty="0" smtClean="0"/>
              <a:t>Exemple</a:t>
            </a:r>
            <a:r>
              <a:rPr lang="fr-CA" dirty="0" smtClean="0"/>
              <a:t>: « Ces enfants d’ailleurs »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12776"/>
            <a:ext cx="7620000" cy="4988024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fr-CA" sz="2800" b="1" dirty="0">
                <a:solidFill>
                  <a:srgbClr val="000000"/>
                </a:solidFill>
              </a:rPr>
              <a:t>Question de départ</a:t>
            </a:r>
          </a:p>
          <a:p>
            <a:pPr marL="114300" indent="0" algn="just">
              <a:buNone/>
            </a:pPr>
            <a:endParaRPr lang="fr-CA" sz="1200" dirty="0" smtClean="0"/>
          </a:p>
          <a:p>
            <a:pPr algn="just"/>
            <a:r>
              <a:rPr lang="fr-CA" dirty="0" smtClean="0"/>
              <a:t>À partir des constats faits suite à la lecture de l’album, élaborer une question large qui permet d’explorer plusieurs sous-sujets. </a:t>
            </a:r>
          </a:p>
          <a:p>
            <a:pPr algn="just"/>
            <a:endParaRPr lang="fr-CA" sz="1200" dirty="0" smtClean="0"/>
          </a:p>
          <a:p>
            <a:pPr algn="just"/>
            <a:r>
              <a:rPr lang="fr-CA" dirty="0" smtClean="0"/>
              <a:t>Exemple </a:t>
            </a:r>
            <a:r>
              <a:rPr lang="fr-CA" dirty="0" smtClean="0"/>
              <a:t>de question large: </a:t>
            </a:r>
            <a:r>
              <a:rPr lang="fr-CA" dirty="0" smtClean="0"/>
              <a:t>Les </a:t>
            </a:r>
            <a:r>
              <a:rPr lang="fr-CA" dirty="0"/>
              <a:t>enfants vivent-ils tous de la même </a:t>
            </a:r>
            <a:r>
              <a:rPr lang="fr-CA" dirty="0" smtClean="0"/>
              <a:t>façon partout dans le monde? </a:t>
            </a:r>
          </a:p>
          <a:p>
            <a:pPr algn="just"/>
            <a:endParaRPr lang="fr-CA" sz="1200" dirty="0" smtClean="0"/>
          </a:p>
          <a:p>
            <a:pPr algn="just"/>
            <a:r>
              <a:rPr lang="fr-CA" dirty="0" smtClean="0"/>
              <a:t>À l’aide des élèves, </a:t>
            </a:r>
            <a:r>
              <a:rPr lang="fr-CA" dirty="0"/>
              <a:t>d</a:t>
            </a:r>
            <a:r>
              <a:rPr lang="fr-CA" dirty="0" smtClean="0"/>
              <a:t>égager </a:t>
            </a:r>
            <a:r>
              <a:rPr lang="fr-CA" dirty="0"/>
              <a:t>des </a:t>
            </a:r>
            <a:r>
              <a:rPr lang="fr-CA" dirty="0" smtClean="0"/>
              <a:t>sous-sujets qui pourraient faire l’objet de recherches: </a:t>
            </a:r>
            <a:r>
              <a:rPr lang="fr-CA" dirty="0"/>
              <a:t>alimentation, école, famille, </a:t>
            </a:r>
            <a:r>
              <a:rPr lang="fr-CA" dirty="0" smtClean="0"/>
              <a:t>transport</a:t>
            </a:r>
            <a:r>
              <a:rPr lang="fr-CA" dirty="0"/>
              <a:t>, religion, conditions </a:t>
            </a:r>
            <a:r>
              <a:rPr lang="fr-CA" dirty="0" smtClean="0"/>
              <a:t>de </a:t>
            </a:r>
            <a:r>
              <a:rPr lang="fr-CA" dirty="0"/>
              <a:t>vie, droits, etc. </a:t>
            </a:r>
            <a:endParaRPr lang="fr-CA" dirty="0" smtClean="0"/>
          </a:p>
          <a:p>
            <a:pPr algn="just"/>
            <a:endParaRPr lang="fr-CA" sz="1200" dirty="0" smtClean="0"/>
          </a:p>
          <a:p>
            <a:pPr algn="just"/>
            <a:r>
              <a:rPr lang="fr-CA" dirty="0" smtClean="0"/>
              <a:t>Au besoin, lire d’autres albums pour inspirer les élèves.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05868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504" y="274638"/>
            <a:ext cx="8352928" cy="1143000"/>
          </a:xfrm>
        </p:spPr>
        <p:txBody>
          <a:bodyPr/>
          <a:lstStyle/>
          <a:p>
            <a:r>
              <a:rPr lang="fr-CA" dirty="0"/>
              <a:t>Exemple: « Ces enfants d’ailleurs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fr-CA" sz="2800" b="1" dirty="0">
                <a:solidFill>
                  <a:srgbClr val="000000"/>
                </a:solidFill>
              </a:rPr>
              <a:t>Le travail de </a:t>
            </a:r>
            <a:r>
              <a:rPr lang="fr-CA" sz="2800" b="1" dirty="0" smtClean="0">
                <a:solidFill>
                  <a:srgbClr val="000000"/>
                </a:solidFill>
              </a:rPr>
              <a:t>recherche</a:t>
            </a:r>
          </a:p>
          <a:p>
            <a:pPr marL="114300" indent="0" algn="just">
              <a:buNone/>
            </a:pPr>
            <a:endParaRPr lang="fr-CA" sz="1200" b="1" dirty="0">
              <a:solidFill>
                <a:srgbClr val="000000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fr-CA" dirty="0"/>
              <a:t>Donner </a:t>
            </a:r>
            <a:r>
              <a:rPr lang="fr-CA" dirty="0" smtClean="0"/>
              <a:t>une mission à chaque équipe, qui doit rassembler de l’information sur un sous-sujet en particulier. </a:t>
            </a:r>
            <a:endParaRPr lang="fr-CA" dirty="0" smtClean="0"/>
          </a:p>
          <a:p>
            <a:pPr algn="just">
              <a:spcAft>
                <a:spcPts val="1200"/>
              </a:spcAft>
            </a:pPr>
            <a:r>
              <a:rPr lang="fr-CA" dirty="0" smtClean="0"/>
              <a:t>Présenter </a:t>
            </a:r>
            <a:r>
              <a:rPr lang="fr-CA" dirty="0" smtClean="0"/>
              <a:t>rapidement les documentaires </a:t>
            </a:r>
            <a:r>
              <a:rPr lang="fr-CA" dirty="0" smtClean="0"/>
              <a:t>aux élèves qui les choisissent en fonction de leur mission. </a:t>
            </a:r>
          </a:p>
          <a:p>
            <a:pPr algn="just">
              <a:spcAft>
                <a:spcPts val="1200"/>
              </a:spcAft>
            </a:pPr>
            <a:r>
              <a:rPr lang="fr-CA" dirty="0" smtClean="0"/>
              <a:t>Les élèves doivent se questionner la </a:t>
            </a:r>
            <a:r>
              <a:rPr lang="fr-CA" dirty="0"/>
              <a:t>pertinence du </a:t>
            </a:r>
            <a:r>
              <a:rPr lang="fr-CA" dirty="0" smtClean="0"/>
              <a:t>livre dans ce contexte et des informations trouvées. </a:t>
            </a:r>
            <a:endParaRPr lang="fr-CA" dirty="0"/>
          </a:p>
          <a:p>
            <a:pPr algn="just"/>
            <a:r>
              <a:rPr lang="fr-CA" dirty="0" smtClean="0"/>
              <a:t>Partager l’information et la regrouper </a:t>
            </a:r>
            <a:r>
              <a:rPr lang="fr-CA" dirty="0" smtClean="0"/>
              <a:t>par continent, </a:t>
            </a:r>
            <a:r>
              <a:rPr lang="fr-CA" dirty="0"/>
              <a:t>par </a:t>
            </a:r>
            <a:r>
              <a:rPr lang="fr-CA" dirty="0" smtClean="0"/>
              <a:t>thème, etc. 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32347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1"/>
            <a:ext cx="7620000" cy="908720"/>
          </a:xfrm>
        </p:spPr>
        <p:txBody>
          <a:bodyPr/>
          <a:lstStyle/>
          <a:p>
            <a:pPr algn="ctr"/>
            <a:r>
              <a:rPr lang="fr-CA" dirty="0" smtClean="0"/>
              <a:t>Les documentaires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6" y="894370"/>
            <a:ext cx="2195485" cy="2866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56801"/>
            <a:ext cx="2123507" cy="20131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09" y="894370"/>
            <a:ext cx="2011660" cy="20116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1" t="9223" r="8819" b="11355"/>
          <a:stretch/>
        </p:blipFill>
        <p:spPr>
          <a:xfrm>
            <a:off x="1715904" y="3967415"/>
            <a:ext cx="2067547" cy="20260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75" y="836712"/>
            <a:ext cx="2143125" cy="2143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1" y="3799339"/>
            <a:ext cx="1933575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98" y="2408582"/>
            <a:ext cx="2293690" cy="205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25" y="4234159"/>
            <a:ext cx="2060575" cy="2219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0" y="4365104"/>
            <a:ext cx="1789334" cy="2232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326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188640"/>
            <a:ext cx="7620000" cy="1143000"/>
          </a:xfrm>
        </p:spPr>
        <p:txBody>
          <a:bodyPr/>
          <a:lstStyle/>
          <a:p>
            <a:pPr algn="ctr"/>
            <a:r>
              <a:rPr lang="fr-CA" dirty="0" smtClean="0"/>
              <a:t>Activité </a:t>
            </a:r>
            <a:r>
              <a:rPr lang="fr-CA" dirty="0"/>
              <a:t>3</a:t>
            </a:r>
            <a:r>
              <a:rPr lang="fr-CA" dirty="0" smtClean="0"/>
              <a:t>: « Faire une recherche, ça s’apprend! »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556792"/>
            <a:ext cx="7620000" cy="491601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CA" sz="2800" b="1" dirty="0">
                <a:solidFill>
                  <a:srgbClr val="000000"/>
                </a:solidFill>
              </a:rPr>
              <a:t>Intention</a:t>
            </a:r>
          </a:p>
          <a:p>
            <a:r>
              <a:rPr lang="fr-CA" dirty="0"/>
              <a:t>Travailler de façon </a:t>
            </a:r>
            <a:r>
              <a:rPr lang="fr-CA" dirty="0" smtClean="0"/>
              <a:t>intégrée et systématique </a:t>
            </a:r>
            <a:r>
              <a:rPr lang="fr-CA" dirty="0"/>
              <a:t>toutes les étapes d’une recherche.</a:t>
            </a:r>
          </a:p>
          <a:p>
            <a:pPr>
              <a:spcAft>
                <a:spcPts val="600"/>
              </a:spcAft>
            </a:pPr>
            <a:r>
              <a:rPr lang="fr-CA" dirty="0"/>
              <a:t>Effectuer toutes les étapes de recherche de façon autonome. </a:t>
            </a:r>
            <a:endParaRPr lang="fr-CA" dirty="0" smtClean="0"/>
          </a:p>
          <a:p>
            <a:pPr marL="114300" indent="0">
              <a:buNone/>
            </a:pPr>
            <a:r>
              <a:rPr lang="fr-CA" sz="2800" b="1" dirty="0">
                <a:solidFill>
                  <a:srgbClr val="000000"/>
                </a:solidFill>
              </a:rPr>
              <a:t>Les étapes de la recherche</a:t>
            </a:r>
            <a:endParaRPr lang="fr-CA" sz="2800" b="1" dirty="0">
              <a:solidFill>
                <a:srgbClr val="000000"/>
              </a:solidFill>
            </a:endParaRPr>
          </a:p>
          <a:p>
            <a:pPr marL="571500" indent="-457200">
              <a:buFont typeface="+mj-lt"/>
              <a:buAutoNum type="arabicPeriod"/>
            </a:pPr>
            <a:r>
              <a:rPr lang="fr-CA" dirty="0" smtClean="0"/>
              <a:t>Définir le travail </a:t>
            </a:r>
          </a:p>
          <a:p>
            <a:pPr marL="571500" indent="-457200">
              <a:buFont typeface="+mj-lt"/>
              <a:buAutoNum type="arabicPeriod"/>
            </a:pPr>
            <a:r>
              <a:rPr lang="fr-CA" dirty="0" smtClean="0"/>
              <a:t>Cerner le sujet</a:t>
            </a:r>
          </a:p>
          <a:p>
            <a:pPr marL="571500" indent="-457200">
              <a:buFont typeface="+mj-lt"/>
              <a:buAutoNum type="arabicPeriod"/>
            </a:pPr>
            <a:r>
              <a:rPr lang="fr-CA" dirty="0" smtClean="0"/>
              <a:t>Trouver des sources</a:t>
            </a:r>
          </a:p>
          <a:p>
            <a:pPr marL="571500" indent="-457200">
              <a:buFont typeface="+mj-lt"/>
              <a:buAutoNum type="arabicPeriod"/>
            </a:pPr>
            <a:r>
              <a:rPr lang="fr-CA" dirty="0" smtClean="0"/>
              <a:t>Évaluer ces sources</a:t>
            </a:r>
          </a:p>
          <a:p>
            <a:pPr marL="571500" indent="-457200">
              <a:buFont typeface="+mj-lt"/>
              <a:buAutoNum type="arabicPeriod"/>
            </a:pPr>
            <a:r>
              <a:rPr lang="fr-CA" dirty="0" smtClean="0"/>
              <a:t>Prendre des notes et citer des sources</a:t>
            </a:r>
          </a:p>
          <a:p>
            <a:pPr marL="571500" indent="-457200">
              <a:buFont typeface="+mj-lt"/>
              <a:buAutoNum type="arabicPeriod"/>
            </a:pPr>
            <a:r>
              <a:rPr lang="fr-CA" dirty="0" smtClean="0"/>
              <a:t>Présenter les résultats </a:t>
            </a:r>
          </a:p>
          <a:p>
            <a:endParaRPr lang="fr-CA" dirty="0"/>
          </a:p>
        </p:txBody>
      </p:sp>
      <p:pic>
        <p:nvPicPr>
          <p:cNvPr id="2052" name="Picture 4" descr="C:\Users\BenoitE\AppData\Local\Microsoft\Windows\Temporary Internet Files\Content.IE5\NY5JA704\MC900434411[1].wm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242" y="3933056"/>
            <a:ext cx="1625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1. Définir le travail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628800"/>
            <a:ext cx="7620000" cy="4464496"/>
          </a:xfrm>
        </p:spPr>
        <p:txBody>
          <a:bodyPr/>
          <a:lstStyle/>
          <a:p>
            <a:pPr marL="114300" indent="0">
              <a:buNone/>
            </a:pPr>
            <a:r>
              <a:rPr lang="fr-CA" sz="2800" b="1" dirty="0">
                <a:solidFill>
                  <a:srgbClr val="000000"/>
                </a:solidFill>
              </a:rPr>
              <a:t>Questions à se poser</a:t>
            </a:r>
          </a:p>
          <a:p>
            <a:pPr marL="114300" indent="0">
              <a:buNone/>
            </a:pPr>
            <a:endParaRPr lang="fr-CA" dirty="0" smtClean="0"/>
          </a:p>
          <a:p>
            <a:r>
              <a:rPr lang="fr-CA" dirty="0" smtClean="0"/>
              <a:t>Quel est le type </a:t>
            </a:r>
            <a:r>
              <a:rPr lang="fr-CA" dirty="0"/>
              <a:t>de production </a:t>
            </a:r>
            <a:r>
              <a:rPr lang="fr-CA" dirty="0" smtClean="0"/>
              <a:t>demandé?</a:t>
            </a:r>
          </a:p>
          <a:p>
            <a:endParaRPr lang="fr-CA" dirty="0"/>
          </a:p>
          <a:p>
            <a:r>
              <a:rPr lang="fr-CA" dirty="0" smtClean="0"/>
              <a:t>Quel est le public </a:t>
            </a:r>
            <a:r>
              <a:rPr lang="fr-CA" dirty="0"/>
              <a:t>cible </a:t>
            </a:r>
            <a:r>
              <a:rPr lang="fr-CA" dirty="0" smtClean="0"/>
              <a:t>de ma recherche? (ex</a:t>
            </a:r>
            <a:r>
              <a:rPr lang="fr-CA" dirty="0"/>
              <a:t>. des élèves de 1re année ou ton enseignant) </a:t>
            </a: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Quel est l’échéancier</a:t>
            </a:r>
            <a:endParaRPr lang="fr-CA" dirty="0"/>
          </a:p>
          <a:p>
            <a:endParaRPr lang="fr-CA" dirty="0"/>
          </a:p>
        </p:txBody>
      </p:sp>
      <p:pic>
        <p:nvPicPr>
          <p:cNvPr id="2050" name="Picture 2" descr="C:\Users\p000007714\AppData\Local\Microsoft\Windows\Temporary Internet Files\Content.IE5\KQ5Q75MZ\MC900237261[1].wm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58484"/>
            <a:ext cx="2016224" cy="19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80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4800" dirty="0" smtClean="0"/>
              <a:t>Ordre du jour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1520" y="1628800"/>
            <a:ext cx="8075240" cy="4800600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fr-CA" dirty="0" smtClean="0"/>
              <a:t>Le documentaire papier</a:t>
            </a:r>
            <a:endParaRPr lang="fr-CA" dirty="0" smtClean="0"/>
          </a:p>
          <a:p>
            <a:pPr lvl="0">
              <a:spcAft>
                <a:spcPts val="600"/>
              </a:spcAft>
            </a:pPr>
            <a:r>
              <a:rPr lang="fr-CA" dirty="0" smtClean="0"/>
              <a:t>Les critères d’un bon documentaire </a:t>
            </a:r>
          </a:p>
          <a:p>
            <a:pPr lvl="0">
              <a:spcAft>
                <a:spcPts val="600"/>
              </a:spcAft>
            </a:pPr>
            <a:r>
              <a:rPr lang="fr-CA" dirty="0" smtClean="0"/>
              <a:t>Une variété de documentaires : exploration de différents modèles</a:t>
            </a:r>
          </a:p>
          <a:p>
            <a:pPr lvl="0">
              <a:spcAft>
                <a:spcPts val="600"/>
              </a:spcAft>
            </a:pPr>
            <a:r>
              <a:rPr lang="fr-CA" dirty="0" smtClean="0"/>
              <a:t>La structure du documentaire</a:t>
            </a:r>
          </a:p>
          <a:p>
            <a:pPr lvl="0"/>
            <a:endParaRPr lang="fr-CA" dirty="0" smtClean="0"/>
          </a:p>
          <a:p>
            <a:pPr lvl="0">
              <a:spcAft>
                <a:spcPts val="600"/>
              </a:spcAft>
            </a:pPr>
            <a:r>
              <a:rPr lang="fr-CA" dirty="0" smtClean="0"/>
              <a:t>Activité 1: « Le rallye de recherche »</a:t>
            </a:r>
          </a:p>
          <a:p>
            <a:pPr lvl="0">
              <a:spcAft>
                <a:spcPts val="600"/>
              </a:spcAft>
            </a:pPr>
            <a:r>
              <a:rPr lang="fr-CA" dirty="0"/>
              <a:t>Activité </a:t>
            </a:r>
            <a:r>
              <a:rPr lang="fr-CA" dirty="0" smtClean="0"/>
              <a:t>2: </a:t>
            </a:r>
            <a:r>
              <a:rPr lang="fr-CA" dirty="0"/>
              <a:t>« De l’album au documentaire »</a:t>
            </a:r>
            <a:endParaRPr lang="fr-CA" dirty="0" smtClean="0"/>
          </a:p>
          <a:p>
            <a:pPr lvl="0">
              <a:spcAft>
                <a:spcPts val="600"/>
              </a:spcAft>
            </a:pPr>
            <a:r>
              <a:rPr lang="fr-CA" dirty="0" smtClean="0"/>
              <a:t>Activité </a:t>
            </a:r>
            <a:r>
              <a:rPr lang="fr-CA" dirty="0" smtClean="0"/>
              <a:t>3: </a:t>
            </a:r>
            <a:r>
              <a:rPr lang="fr-CA" dirty="0"/>
              <a:t>« Faire une recherche, ça s’apprend! </a:t>
            </a:r>
            <a:r>
              <a:rPr lang="fr-CA" dirty="0" smtClean="0"/>
              <a:t>»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538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35796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fr-CA" dirty="0"/>
              <a:t>2</a:t>
            </a:r>
            <a:r>
              <a:rPr lang="fr-CA" dirty="0" smtClean="0"/>
              <a:t>. Cerner </a:t>
            </a:r>
            <a:r>
              <a:rPr lang="fr-CA" dirty="0" smtClean="0"/>
              <a:t>le sujet de ma recherche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68760"/>
            <a:ext cx="7620000" cy="532859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fr-CA" sz="2400" dirty="0" smtClean="0"/>
              <a:t>Trouver </a:t>
            </a:r>
            <a:r>
              <a:rPr lang="fr-CA" sz="2400" dirty="0"/>
              <a:t>une idée de sujet en consultant divers documents </a:t>
            </a:r>
            <a:r>
              <a:rPr lang="fr-CA" sz="2400" dirty="0" smtClean="0"/>
              <a:t>(</a:t>
            </a:r>
            <a:r>
              <a:rPr lang="fr-CA" sz="2400" dirty="0"/>
              <a:t>E</a:t>
            </a:r>
            <a:r>
              <a:rPr lang="fr-CA" sz="2400" dirty="0" smtClean="0"/>
              <a:t>ncyclopédie</a:t>
            </a:r>
            <a:r>
              <a:rPr lang="fr-CA" sz="2400" dirty="0"/>
              <a:t>, </a:t>
            </a:r>
            <a:r>
              <a:rPr lang="fr-CA" sz="2400" dirty="0" err="1"/>
              <a:t>Universalis</a:t>
            </a:r>
            <a:r>
              <a:rPr lang="fr-CA" sz="2400" dirty="0"/>
              <a:t> junior, dictionnaires, revues, etc.).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fr-CA" sz="2400" dirty="0" smtClean="0"/>
              <a:t>Évaluer </a:t>
            </a:r>
            <a:r>
              <a:rPr lang="fr-CA" sz="2400" dirty="0"/>
              <a:t>la pertinence du sujet </a:t>
            </a:r>
            <a:r>
              <a:rPr lang="fr-CA" sz="2400" dirty="0" smtClean="0"/>
              <a:t>trouvé par </a:t>
            </a:r>
            <a:r>
              <a:rPr lang="fr-CA" sz="2400" dirty="0"/>
              <a:t>rapport aux consignes de travail;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fr-CA" sz="2400" dirty="0" smtClean="0"/>
              <a:t>S’assurer </a:t>
            </a:r>
            <a:r>
              <a:rPr lang="fr-CA" sz="2400" dirty="0"/>
              <a:t>que le sujet correspond à ses intérêts personnels pour maintenir sa motivation en poursuivant ses lectures sur le sujet;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fr-CA" sz="2400" dirty="0" smtClean="0"/>
              <a:t>S’assurer </a:t>
            </a:r>
            <a:r>
              <a:rPr lang="fr-CA" sz="2400" dirty="0"/>
              <a:t>d’avoir accès à une documentation suffisante et variée (au moins 2);</a:t>
            </a:r>
          </a:p>
          <a:p>
            <a:pPr algn="just">
              <a:spcBef>
                <a:spcPts val="0"/>
              </a:spcBef>
            </a:pPr>
            <a:r>
              <a:rPr lang="fr-CA" sz="2400" dirty="0" smtClean="0"/>
              <a:t>Réfléchir </a:t>
            </a:r>
            <a:r>
              <a:rPr lang="fr-CA" sz="2400" dirty="0"/>
              <a:t>à ce qu’on sait déjà sur le sujet : qui, quoi, où, quand, pourquoi et </a:t>
            </a:r>
            <a:r>
              <a:rPr lang="fr-CA" sz="2400" dirty="0" smtClean="0"/>
              <a:t>comment. (3QPOC)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611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2</a:t>
            </a:r>
            <a:r>
              <a:rPr lang="fr-CA" dirty="0" smtClean="0"/>
              <a:t>. Cerner </a:t>
            </a:r>
            <a:r>
              <a:rPr lang="fr-CA" dirty="0" smtClean="0"/>
              <a:t>le sujet de ma recherche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7620000" cy="4781128"/>
          </a:xfrm>
        </p:spPr>
        <p:txBody>
          <a:bodyPr/>
          <a:lstStyle/>
          <a:p>
            <a:endParaRPr lang="fr-CA" dirty="0" smtClean="0"/>
          </a:p>
          <a:p>
            <a:r>
              <a:rPr lang="fr-CA" dirty="0" smtClean="0"/>
              <a:t>Si </a:t>
            </a:r>
            <a:r>
              <a:rPr lang="fr-CA" dirty="0"/>
              <a:t>possible, rédiger la question de recherche (grâce à la lecture de textes généraux et à ses connaissances préalables) : </a:t>
            </a:r>
          </a:p>
          <a:p>
            <a:pPr lvl="1"/>
            <a:r>
              <a:rPr lang="fr-CA" dirty="0" smtClean="0"/>
              <a:t>Courte </a:t>
            </a:r>
            <a:r>
              <a:rPr lang="fr-CA" dirty="0"/>
              <a:t>phrase</a:t>
            </a:r>
          </a:p>
          <a:p>
            <a:pPr lvl="1"/>
            <a:r>
              <a:rPr lang="fr-CA" dirty="0" smtClean="0"/>
              <a:t>Question </a:t>
            </a:r>
            <a:r>
              <a:rPr lang="fr-CA" dirty="0"/>
              <a:t>ouverte </a:t>
            </a:r>
          </a:p>
          <a:p>
            <a:pPr lvl="1"/>
            <a:r>
              <a:rPr lang="fr-CA" dirty="0" smtClean="0"/>
              <a:t>Un </a:t>
            </a:r>
            <a:r>
              <a:rPr lang="fr-CA" dirty="0"/>
              <a:t>seul aspect </a:t>
            </a:r>
            <a:endParaRPr lang="fr-CA" dirty="0" smtClean="0"/>
          </a:p>
          <a:p>
            <a:pPr marL="411480" lvl="1" indent="0">
              <a:buNone/>
            </a:pPr>
            <a:endParaRPr lang="fr-CA" dirty="0"/>
          </a:p>
          <a:p>
            <a:r>
              <a:rPr lang="fr-CA" dirty="0"/>
              <a:t>Si l’élève n’est pas en mesure de déterminer sa question de recherche, il doit poursuivre ses lectures.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767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2</a:t>
            </a:r>
            <a:r>
              <a:rPr lang="fr-CA" dirty="0" smtClean="0"/>
              <a:t>. Cerner </a:t>
            </a:r>
            <a:r>
              <a:rPr lang="fr-CA" dirty="0" smtClean="0"/>
              <a:t>le sujet de ma recherche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7620000" cy="4781128"/>
          </a:xfrm>
        </p:spPr>
        <p:txBody>
          <a:bodyPr/>
          <a:lstStyle/>
          <a:p>
            <a:pPr marL="114300" indent="0">
              <a:buNone/>
            </a:pPr>
            <a:r>
              <a:rPr lang="fr-CA" sz="2800" b="1" dirty="0" smtClean="0">
                <a:solidFill>
                  <a:srgbClr val="000000"/>
                </a:solidFill>
              </a:rPr>
              <a:t>Exemples de questions de recherche : </a:t>
            </a:r>
          </a:p>
          <a:p>
            <a:endParaRPr lang="fr-CA" dirty="0" smtClean="0"/>
          </a:p>
          <a:p>
            <a:pPr algn="just">
              <a:spcAft>
                <a:spcPts val="600"/>
              </a:spcAft>
            </a:pPr>
            <a:r>
              <a:rPr lang="fr-CA" dirty="0" smtClean="0"/>
              <a:t>Question </a:t>
            </a:r>
            <a:r>
              <a:rPr lang="fr-CA" dirty="0"/>
              <a:t>trop large : </a:t>
            </a:r>
            <a:endParaRPr lang="fr-CA" dirty="0" smtClean="0"/>
          </a:p>
          <a:p>
            <a:pPr lvl="1" algn="just">
              <a:spcAft>
                <a:spcPts val="1200"/>
              </a:spcAft>
            </a:pPr>
            <a:r>
              <a:rPr lang="fr-CA" dirty="0" smtClean="0"/>
              <a:t>« </a:t>
            </a:r>
            <a:r>
              <a:rPr lang="fr-CA" dirty="0"/>
              <a:t>Qu’est-ce que le compostage? »</a:t>
            </a:r>
          </a:p>
          <a:p>
            <a:pPr algn="just">
              <a:spcAft>
                <a:spcPts val="600"/>
              </a:spcAft>
            </a:pPr>
            <a:r>
              <a:rPr lang="fr-CA" dirty="0" smtClean="0"/>
              <a:t>Question </a:t>
            </a:r>
            <a:r>
              <a:rPr lang="fr-CA" dirty="0"/>
              <a:t>trop restreinte : </a:t>
            </a:r>
            <a:endParaRPr lang="fr-CA" dirty="0" smtClean="0"/>
          </a:p>
          <a:p>
            <a:pPr lvl="1" algn="just">
              <a:spcAft>
                <a:spcPts val="1200"/>
              </a:spcAft>
            </a:pPr>
            <a:r>
              <a:rPr lang="fr-CA" dirty="0" smtClean="0"/>
              <a:t>« </a:t>
            </a:r>
            <a:r>
              <a:rPr lang="fr-CA" dirty="0"/>
              <a:t>Quels ingrédients servent à fabriquer un bon compost? » </a:t>
            </a:r>
          </a:p>
          <a:p>
            <a:pPr algn="just"/>
            <a:r>
              <a:rPr lang="fr-CA" dirty="0" smtClean="0"/>
              <a:t>Questions adéquates </a:t>
            </a:r>
            <a:r>
              <a:rPr lang="fr-CA" dirty="0"/>
              <a:t>: </a:t>
            </a:r>
            <a:endParaRPr lang="fr-CA" dirty="0" smtClean="0"/>
          </a:p>
          <a:p>
            <a:pPr lvl="1" algn="just"/>
            <a:r>
              <a:rPr lang="fr-CA" dirty="0" smtClean="0"/>
              <a:t>« </a:t>
            </a:r>
            <a:r>
              <a:rPr lang="fr-CA" dirty="0"/>
              <a:t>Quels sont les avantages du compostage? » </a:t>
            </a:r>
            <a:endParaRPr lang="fr-CA" dirty="0" smtClean="0"/>
          </a:p>
          <a:p>
            <a:pPr lvl="1" algn="just"/>
            <a:r>
              <a:rPr lang="fr-CA" dirty="0" smtClean="0"/>
              <a:t>« </a:t>
            </a:r>
            <a:r>
              <a:rPr lang="fr-CA" dirty="0"/>
              <a:t>Quelles sont les méthodes de compostage</a:t>
            </a:r>
            <a:r>
              <a:rPr lang="fr-CA" dirty="0" smtClean="0"/>
              <a:t>? »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937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Exemple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8774697"/>
              </p:ext>
            </p:extLst>
          </p:nvPr>
        </p:nvGraphicFramePr>
        <p:xfrm>
          <a:off x="323528" y="1412776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146" name="Picture 2" descr="C:\Users\p000007714\AppData\Local\Microsoft\Windows\Temporary Internet Files\Content.IE5\VUTR0E4C\MP900427717[1]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3. Trouver </a:t>
            </a:r>
            <a:r>
              <a:rPr lang="fr-CA" dirty="0" smtClean="0"/>
              <a:t>des sources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556792"/>
            <a:ext cx="7787208" cy="4844008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fr-CA" sz="2800" b="1" dirty="0">
                <a:solidFill>
                  <a:srgbClr val="000000"/>
                </a:solidFill>
              </a:rPr>
              <a:t>Identifier </a:t>
            </a:r>
            <a:r>
              <a:rPr lang="fr-CA" sz="2800" b="1" dirty="0">
                <a:solidFill>
                  <a:srgbClr val="000000"/>
                </a:solidFill>
              </a:rPr>
              <a:t>les mots-clés qui serviront à la recherche </a:t>
            </a:r>
            <a:r>
              <a:rPr lang="fr-CA" sz="2800" b="1" dirty="0" smtClean="0">
                <a:solidFill>
                  <a:srgbClr val="000000"/>
                </a:solidFill>
              </a:rPr>
              <a:t>:</a:t>
            </a:r>
          </a:p>
          <a:p>
            <a:pPr marL="114300" lvl="0" indent="0">
              <a:buNone/>
            </a:pPr>
            <a:endParaRPr lang="fr-CA" sz="800" dirty="0"/>
          </a:p>
          <a:p>
            <a:pPr lvl="1">
              <a:lnSpc>
                <a:spcPct val="150000"/>
              </a:lnSpc>
            </a:pPr>
            <a:r>
              <a:rPr lang="fr-CA" sz="2200" dirty="0"/>
              <a:t>Éviter les pronoms, </a:t>
            </a:r>
            <a:r>
              <a:rPr lang="fr-CA" sz="2200" dirty="0"/>
              <a:t>les prépositions</a:t>
            </a:r>
            <a:r>
              <a:rPr lang="fr-CA" sz="2200" dirty="0"/>
              <a:t>, </a:t>
            </a:r>
            <a:r>
              <a:rPr lang="fr-CA" sz="2200" dirty="0"/>
              <a:t>les articles </a:t>
            </a:r>
            <a:endParaRPr lang="fr-CA" sz="2200" dirty="0"/>
          </a:p>
          <a:p>
            <a:pPr lvl="1">
              <a:lnSpc>
                <a:spcPct val="150000"/>
              </a:lnSpc>
            </a:pPr>
            <a:r>
              <a:rPr lang="fr-CA" sz="2200" dirty="0"/>
              <a:t>Utiliser des noms plutôt que des verbes </a:t>
            </a:r>
          </a:p>
          <a:p>
            <a:pPr lvl="1">
              <a:lnSpc>
                <a:spcPct val="150000"/>
              </a:lnSpc>
            </a:pPr>
            <a:r>
              <a:rPr lang="fr-CA" sz="2200" dirty="0"/>
              <a:t>Penser à des synonymes </a:t>
            </a:r>
            <a:endParaRPr lang="fr-CA" sz="2200" dirty="0"/>
          </a:p>
          <a:p>
            <a:pPr lvl="1">
              <a:lnSpc>
                <a:spcPct val="150000"/>
              </a:lnSpc>
            </a:pPr>
            <a:r>
              <a:rPr lang="fr-CA" sz="2200" dirty="0"/>
              <a:t>Faire attention aux fautes </a:t>
            </a:r>
            <a:r>
              <a:rPr lang="fr-CA" sz="2200" dirty="0"/>
              <a:t>d’orthographe</a:t>
            </a:r>
          </a:p>
          <a:p>
            <a:pPr lvl="1">
              <a:lnSpc>
                <a:spcPct val="150000"/>
              </a:lnSpc>
            </a:pPr>
            <a:r>
              <a:rPr lang="fr-CA" sz="2200" dirty="0"/>
              <a:t>Essayer </a:t>
            </a:r>
            <a:r>
              <a:rPr lang="fr-CA" sz="2200" dirty="0"/>
              <a:t>d’utiliser de 3 à 6 </a:t>
            </a:r>
            <a:r>
              <a:rPr lang="fr-CA" sz="2200" dirty="0" smtClean="0"/>
              <a:t>mots-clés</a:t>
            </a:r>
            <a:endParaRPr lang="fr-CA" sz="2400" dirty="0"/>
          </a:p>
          <a:p>
            <a:pPr marL="114300" indent="0">
              <a:buNone/>
            </a:pPr>
            <a:r>
              <a:rPr lang="fr-CA" sz="2800" b="1" dirty="0">
                <a:solidFill>
                  <a:srgbClr val="000000"/>
                </a:solidFill>
              </a:rPr>
              <a:t>Idéalement</a:t>
            </a:r>
            <a:r>
              <a:rPr lang="fr-CA" sz="2800" b="1" dirty="0">
                <a:solidFill>
                  <a:srgbClr val="000000"/>
                </a:solidFill>
              </a:rPr>
              <a:t>, tenter de trouver au moins 2 sources</a:t>
            </a:r>
          </a:p>
        </p:txBody>
      </p:sp>
    </p:spTree>
    <p:extLst>
      <p:ext uri="{BB962C8B-B14F-4D97-AF65-F5344CB8AC3E}">
        <p14:creationId xmlns:p14="http://schemas.microsoft.com/office/powerpoint/2010/main" val="31443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4. Évaluer ces sources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dirty="0" smtClean="0"/>
              <a:t>Consulter </a:t>
            </a:r>
            <a:r>
              <a:rPr lang="fr-CA" dirty="0"/>
              <a:t>ces sources en utilisant les outils à disposition (table des matières, index, etc</a:t>
            </a:r>
            <a:r>
              <a:rPr lang="fr-CA" dirty="0" smtClean="0"/>
              <a:t>.)</a:t>
            </a:r>
          </a:p>
          <a:p>
            <a:endParaRPr lang="fr-CA" dirty="0"/>
          </a:p>
          <a:p>
            <a:r>
              <a:rPr lang="fr-CA" dirty="0"/>
              <a:t>Évaluer ces sources </a:t>
            </a:r>
            <a:endParaRPr lang="fr-CA" dirty="0" smtClean="0"/>
          </a:p>
          <a:p>
            <a:pPr lvl="1"/>
            <a:r>
              <a:rPr lang="fr-CA" dirty="0"/>
              <a:t>S</a:t>
            </a:r>
            <a:r>
              <a:rPr lang="fr-CA" dirty="0" smtClean="0"/>
              <a:t>ont-elles </a:t>
            </a:r>
            <a:r>
              <a:rPr lang="fr-CA" dirty="0"/>
              <a:t>fiables, crédibles</a:t>
            </a:r>
            <a:r>
              <a:rPr lang="fr-CA" dirty="0" smtClean="0"/>
              <a:t>?</a:t>
            </a:r>
          </a:p>
          <a:p>
            <a:pPr lvl="1"/>
            <a:r>
              <a:rPr lang="fr-CA" dirty="0" smtClean="0"/>
              <a:t>Sont-elles faciles à utiliser?</a:t>
            </a:r>
            <a:endParaRPr lang="fr-CA" dirty="0"/>
          </a:p>
          <a:p>
            <a:endParaRPr lang="fr-CA" dirty="0"/>
          </a:p>
        </p:txBody>
      </p:sp>
      <p:pic>
        <p:nvPicPr>
          <p:cNvPr id="3075" name="Picture 3" descr="C:\Users\p000007714\AppData\Local\Microsoft\Windows\Temporary Internet Files\Content.IE5\DCJCSOVM\MC900293654[1].wm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30" y="3894167"/>
            <a:ext cx="2154906" cy="216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824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404664"/>
            <a:ext cx="7620000" cy="1143000"/>
          </a:xfrm>
        </p:spPr>
        <p:txBody>
          <a:bodyPr/>
          <a:lstStyle/>
          <a:p>
            <a:pPr algn="ctr"/>
            <a:r>
              <a:rPr lang="fr-CA" dirty="0" smtClean="0"/>
              <a:t>5</a:t>
            </a:r>
            <a:r>
              <a:rPr lang="fr-CA" dirty="0"/>
              <a:t>. Prendre des notes et citer des </a:t>
            </a:r>
            <a:r>
              <a:rPr lang="fr-CA" dirty="0" smtClean="0"/>
              <a:t>sources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dirty="0" smtClean="0"/>
          </a:p>
          <a:p>
            <a:endParaRPr lang="fr-CA" sz="800" dirty="0" smtClean="0"/>
          </a:p>
          <a:p>
            <a:pPr algn="just"/>
            <a:r>
              <a:rPr lang="fr-CA" dirty="0" smtClean="0"/>
              <a:t>Sélectionner </a:t>
            </a:r>
            <a:r>
              <a:rPr lang="fr-CA" dirty="0"/>
              <a:t>et trier les informations pertinentes en prenant soin d’indiquer la source. Il s’agit de dégager les grandes lignes du texte : relire, reformuler et réduire. Cahier de notes ou </a:t>
            </a:r>
            <a:r>
              <a:rPr lang="fr-CA" dirty="0" smtClean="0"/>
              <a:t>post-it.</a:t>
            </a:r>
          </a:p>
          <a:p>
            <a:pPr algn="just"/>
            <a:endParaRPr lang="fr-CA" dirty="0"/>
          </a:p>
          <a:p>
            <a:pPr algn="just"/>
            <a:r>
              <a:rPr lang="fr-CA" b="1" dirty="0" smtClean="0"/>
              <a:t>Comment </a:t>
            </a:r>
            <a:r>
              <a:rPr lang="fr-CA" b="1" dirty="0"/>
              <a:t>vous faites prendre des notes aux élèves?</a:t>
            </a:r>
          </a:p>
          <a:p>
            <a:endParaRPr lang="fr-CA" dirty="0"/>
          </a:p>
          <a:p>
            <a:endParaRPr lang="fr-CA" dirty="0"/>
          </a:p>
        </p:txBody>
      </p:sp>
      <p:pic>
        <p:nvPicPr>
          <p:cNvPr id="4101" name="Picture 5" descr="C:\Users\p000007714\AppData\Local\Microsoft\Windows\Temporary Internet Files\Content.IE5\6SR0VQG3\MC900359575[1].wm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26937"/>
            <a:ext cx="1834286" cy="16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000007714\AppData\Local\Microsoft\Windows\Temporary Internet Files\Content.IE5\TJBD1T9D\MC900406194[1].wm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38703"/>
            <a:ext cx="1841500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289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6. Présenter les résultats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dirty="0" smtClean="0"/>
              <a:t>Établir </a:t>
            </a:r>
            <a:r>
              <a:rPr lang="fr-CA" dirty="0"/>
              <a:t>un plan du travail (les grandes parties et leur contenu</a:t>
            </a:r>
            <a:r>
              <a:rPr lang="fr-CA" dirty="0" smtClean="0"/>
              <a:t>)</a:t>
            </a:r>
          </a:p>
          <a:p>
            <a:endParaRPr lang="fr-CA" dirty="0"/>
          </a:p>
          <a:p>
            <a:r>
              <a:rPr lang="fr-CA" dirty="0" smtClean="0"/>
              <a:t>Rédiger </a:t>
            </a:r>
            <a:r>
              <a:rPr lang="fr-CA" dirty="0"/>
              <a:t>le travail </a:t>
            </a:r>
          </a:p>
          <a:p>
            <a:endParaRPr lang="fr-CA" dirty="0"/>
          </a:p>
        </p:txBody>
      </p:sp>
      <p:pic>
        <p:nvPicPr>
          <p:cNvPr id="5125" name="Picture 5" descr="C:\Users\p000007714\AppData\Local\Microsoft\Windows\Temporary Internet Files\Content.IE5\M8DCQOAD\MC900237284[1].wm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89040"/>
            <a:ext cx="223624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01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fr-CA" sz="4000" dirty="0" smtClean="0"/>
              <a:t>Des questions? Des commentaires?</a:t>
            </a:r>
          </a:p>
          <a:p>
            <a:pPr marL="114300" indent="0" algn="ctr">
              <a:buNone/>
            </a:pPr>
            <a:endParaRPr lang="fr-CA" sz="2800" dirty="0"/>
          </a:p>
          <a:p>
            <a:pPr marL="114300" indent="0" algn="ctr">
              <a:buNone/>
            </a:pPr>
            <a:r>
              <a:rPr lang="fr-CA" sz="4000" dirty="0" smtClean="0"/>
              <a:t>Merci!</a:t>
            </a:r>
          </a:p>
          <a:p>
            <a:pPr marL="114300" indent="0" algn="ctr">
              <a:buNone/>
            </a:pPr>
            <a:endParaRPr lang="fr-CA" sz="4000" dirty="0"/>
          </a:p>
          <a:p>
            <a:pPr marL="114300" indent="0" algn="ctr">
              <a:buNone/>
            </a:pPr>
            <a:endParaRPr lang="fr-CA" sz="4000" dirty="0" smtClean="0"/>
          </a:p>
        </p:txBody>
      </p:sp>
      <p:pic>
        <p:nvPicPr>
          <p:cNvPr id="7170" name="Picture 2" descr="C:\Users\p000007714\AppData\Local\Microsoft\Windows\Temporary Internet Files\Content.IE5\M8DCQOAD\MC9004338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78" y="414908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85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Le documentaire papier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5536" y="1916832"/>
            <a:ext cx="7620000" cy="4464496"/>
          </a:xfrm>
        </p:spPr>
        <p:txBody>
          <a:bodyPr>
            <a:normAutofit/>
          </a:bodyPr>
          <a:lstStyle/>
          <a:p>
            <a:r>
              <a:rPr lang="fr-CA" sz="2800" dirty="0" smtClean="0"/>
              <a:t>Qu’est-ce qu’un documentaire? </a:t>
            </a:r>
          </a:p>
          <a:p>
            <a:endParaRPr lang="fr-CA" sz="2800" dirty="0"/>
          </a:p>
          <a:p>
            <a:endParaRPr lang="fr-CA" sz="2800" dirty="0" smtClean="0"/>
          </a:p>
          <a:p>
            <a:r>
              <a:rPr lang="fr-CA" sz="2800" dirty="0" smtClean="0"/>
              <a:t>Pourquoi les utiliser?</a:t>
            </a:r>
          </a:p>
          <a:p>
            <a:endParaRPr lang="fr-CA" sz="2800" dirty="0"/>
          </a:p>
          <a:p>
            <a:pPr marL="114300" indent="0">
              <a:buNone/>
            </a:pPr>
            <a:endParaRPr lang="fr-CA" sz="2400" dirty="0" smtClean="0"/>
          </a:p>
          <a:p>
            <a:r>
              <a:rPr lang="fr-CA" sz="2800" dirty="0" smtClean="0"/>
              <a:t>Pourquoi former les élèves à </a:t>
            </a:r>
            <a:r>
              <a:rPr lang="fr-CA" sz="2800" dirty="0" smtClean="0"/>
              <a:t>l’</a:t>
            </a:r>
            <a:r>
              <a:rPr lang="fr-CA" sz="2800" dirty="0" smtClean="0"/>
              <a:t>utilisation du documentaire papier? 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15316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512" y="260648"/>
            <a:ext cx="8244408" cy="1143000"/>
          </a:xfrm>
        </p:spPr>
        <p:txBody>
          <a:bodyPr/>
          <a:lstStyle/>
          <a:p>
            <a:r>
              <a:rPr lang="fr-CA" sz="4400" dirty="0" smtClean="0"/>
              <a:t>Les critères d’un bon documentaire </a:t>
            </a:r>
            <a:endParaRPr lang="fr-CA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484784"/>
            <a:ext cx="7620000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CA" sz="2600" dirty="0" smtClean="0"/>
              <a:t>Compétence </a:t>
            </a:r>
            <a:r>
              <a:rPr lang="fr-CA" sz="2600" dirty="0" smtClean="0"/>
              <a:t>de l’auteur</a:t>
            </a:r>
          </a:p>
          <a:p>
            <a:pPr>
              <a:spcAft>
                <a:spcPts val="600"/>
              </a:spcAft>
            </a:pPr>
            <a:r>
              <a:rPr lang="fr-CA" sz="2600" dirty="0" smtClean="0"/>
              <a:t>Excellence de la présentation</a:t>
            </a:r>
          </a:p>
          <a:p>
            <a:pPr>
              <a:spcAft>
                <a:spcPts val="600"/>
              </a:spcAft>
            </a:pPr>
            <a:r>
              <a:rPr lang="fr-CA" sz="2600" dirty="0" smtClean="0"/>
              <a:t>Réputation de l’éditeur </a:t>
            </a:r>
          </a:p>
          <a:p>
            <a:pPr>
              <a:spcAft>
                <a:spcPts val="600"/>
              </a:spcAft>
            </a:pPr>
            <a:r>
              <a:rPr lang="fr-CA" sz="2600" dirty="0" smtClean="0"/>
              <a:t>Traitement à jour</a:t>
            </a:r>
          </a:p>
          <a:p>
            <a:pPr>
              <a:spcAft>
                <a:spcPts val="600"/>
              </a:spcAft>
            </a:pPr>
            <a:r>
              <a:rPr lang="fr-CA" sz="2600" dirty="0" smtClean="0"/>
              <a:t>Contenu adapté au contexte québécois</a:t>
            </a:r>
          </a:p>
          <a:p>
            <a:pPr>
              <a:spcAft>
                <a:spcPts val="600"/>
              </a:spcAft>
            </a:pPr>
            <a:r>
              <a:rPr lang="fr-CA" sz="2600" dirty="0" smtClean="0"/>
              <a:t>Contenu adapté à l’élève</a:t>
            </a:r>
          </a:p>
          <a:p>
            <a:pPr>
              <a:spcAft>
                <a:spcPts val="600"/>
              </a:spcAft>
            </a:pPr>
            <a:r>
              <a:rPr lang="fr-CA" sz="2600" dirty="0" smtClean="0"/>
              <a:t>Objectivité de l’auteur</a:t>
            </a:r>
          </a:p>
          <a:p>
            <a:pPr>
              <a:spcAft>
                <a:spcPts val="600"/>
              </a:spcAft>
            </a:pPr>
            <a:r>
              <a:rPr lang="fr-CA" sz="2600" dirty="0" smtClean="0"/>
              <a:t>Organisation du document</a:t>
            </a:r>
            <a:endParaRPr lang="fr-CA" sz="2600" dirty="0"/>
          </a:p>
        </p:txBody>
      </p:sp>
    </p:spTree>
    <p:extLst>
      <p:ext uri="{BB962C8B-B14F-4D97-AF65-F5344CB8AC3E}">
        <p14:creationId xmlns:p14="http://schemas.microsoft.com/office/powerpoint/2010/main" val="206342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Une variété de documentaires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772816"/>
            <a:ext cx="7620000" cy="4800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CA" sz="2600" dirty="0" smtClean="0"/>
              <a:t>Docufiction</a:t>
            </a:r>
          </a:p>
          <a:p>
            <a:pPr>
              <a:spcAft>
                <a:spcPts val="600"/>
              </a:spcAft>
            </a:pPr>
            <a:r>
              <a:rPr lang="fr-CA" sz="2600" dirty="0" smtClean="0"/>
              <a:t>Documentaire d’intérêt général </a:t>
            </a:r>
          </a:p>
          <a:p>
            <a:pPr>
              <a:spcAft>
                <a:spcPts val="600"/>
              </a:spcAft>
            </a:pPr>
            <a:r>
              <a:rPr lang="fr-CA" sz="2600" dirty="0" smtClean="0"/>
              <a:t>Documentaire d’intérêt spécifique</a:t>
            </a:r>
          </a:p>
          <a:p>
            <a:pPr>
              <a:spcAft>
                <a:spcPts val="600"/>
              </a:spcAft>
            </a:pPr>
            <a:r>
              <a:rPr lang="fr-CA" sz="2600" dirty="0" smtClean="0"/>
              <a:t>Encyclopédie</a:t>
            </a:r>
          </a:p>
          <a:p>
            <a:pPr>
              <a:spcAft>
                <a:spcPts val="600"/>
              </a:spcAft>
            </a:pPr>
            <a:r>
              <a:rPr lang="fr-CA" sz="2600" dirty="0" smtClean="0"/>
              <a:t>Dictionnaire</a:t>
            </a:r>
          </a:p>
          <a:p>
            <a:pPr>
              <a:spcAft>
                <a:spcPts val="600"/>
              </a:spcAft>
            </a:pPr>
            <a:r>
              <a:rPr lang="fr-CA" sz="2600" dirty="0" smtClean="0"/>
              <a:t>Atlas</a:t>
            </a:r>
          </a:p>
          <a:p>
            <a:pPr>
              <a:spcAft>
                <a:spcPts val="600"/>
              </a:spcAft>
            </a:pPr>
            <a:r>
              <a:rPr lang="fr-CA" sz="2600" dirty="0" smtClean="0"/>
              <a:t>Livre pratique </a:t>
            </a:r>
            <a:endParaRPr lang="fr-CA" sz="2600" dirty="0"/>
          </a:p>
        </p:txBody>
      </p:sp>
    </p:spTree>
    <p:extLst>
      <p:ext uri="{BB962C8B-B14F-4D97-AF65-F5344CB8AC3E}">
        <p14:creationId xmlns:p14="http://schemas.microsoft.com/office/powerpoint/2010/main" val="11507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La structure du documentaire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fr-CA" sz="2400" b="1" dirty="0">
                <a:ea typeface="Calibri"/>
                <a:cs typeface="Times New Roman"/>
              </a:rPr>
              <a:t>Table des matières ou </a:t>
            </a:r>
            <a:r>
              <a:rPr lang="fr-CA" sz="2400" b="1" dirty="0" smtClean="0">
                <a:ea typeface="Calibri"/>
                <a:cs typeface="Times New Roman"/>
              </a:rPr>
              <a:t>sommaire </a:t>
            </a:r>
            <a:r>
              <a:rPr lang="fr-CA" sz="2400" dirty="0" smtClean="0">
                <a:ea typeface="Calibri"/>
                <a:cs typeface="Times New Roman"/>
              </a:rPr>
              <a:t>: </a:t>
            </a:r>
            <a:r>
              <a:rPr lang="fr-CA" sz="2400" dirty="0">
                <a:ea typeface="Calibri"/>
                <a:cs typeface="Times New Roman"/>
              </a:rPr>
              <a:t>présente les titres et les pages des différentes sections. </a:t>
            </a:r>
          </a:p>
          <a:p>
            <a:pPr algn="just">
              <a:spcAft>
                <a:spcPts val="600"/>
              </a:spcAft>
            </a:pPr>
            <a:r>
              <a:rPr lang="fr-CA" b="1" dirty="0" smtClean="0"/>
              <a:t>Index</a:t>
            </a:r>
            <a:r>
              <a:rPr lang="fr-CA" dirty="0" smtClean="0"/>
              <a:t> :</a:t>
            </a:r>
            <a:r>
              <a:rPr lang="fr-CA" sz="2400" dirty="0" smtClean="0">
                <a:ea typeface="Calibri"/>
                <a:cs typeface="Times New Roman"/>
              </a:rPr>
              <a:t> </a:t>
            </a:r>
            <a:r>
              <a:rPr lang="fr-CA" sz="2400" dirty="0">
                <a:ea typeface="Calibri"/>
                <a:cs typeface="Times New Roman"/>
              </a:rPr>
              <a:t>liste alphabétique des mots, des sujets et des noms qui apparaissent dans un livre, avec des </a:t>
            </a:r>
            <a:r>
              <a:rPr lang="fr-CA" sz="2400" dirty="0" smtClean="0">
                <a:ea typeface="Calibri"/>
                <a:cs typeface="Times New Roman"/>
              </a:rPr>
              <a:t>références.</a:t>
            </a:r>
          </a:p>
          <a:p>
            <a:pPr algn="just">
              <a:spcAft>
                <a:spcPts val="600"/>
              </a:spcAft>
            </a:pPr>
            <a:r>
              <a:rPr lang="fr-CA" sz="2400" dirty="0" smtClean="0">
                <a:ea typeface="Calibri"/>
                <a:cs typeface="Times New Roman"/>
              </a:rPr>
              <a:t> </a:t>
            </a:r>
            <a:r>
              <a:rPr lang="fr-CA" sz="2400" b="1" dirty="0">
                <a:ea typeface="Calibri"/>
                <a:cs typeface="Times New Roman"/>
              </a:rPr>
              <a:t>Glossaire ou lexique</a:t>
            </a:r>
            <a:r>
              <a:rPr lang="fr-CA" sz="2400" dirty="0">
                <a:ea typeface="Calibri"/>
                <a:cs typeface="Times New Roman"/>
              </a:rPr>
              <a:t> : liste alphabétique donnant la définition de certains mots techniques ou plus difficiles qui se trouvent dans le texte</a:t>
            </a:r>
            <a:r>
              <a:rPr lang="fr-CA" sz="2400" dirty="0" smtClean="0">
                <a:ea typeface="Calibri"/>
                <a:cs typeface="Times New Roman"/>
              </a:rPr>
              <a:t>.</a:t>
            </a:r>
          </a:p>
          <a:p>
            <a:pPr algn="just"/>
            <a:r>
              <a:rPr lang="fr-CA" sz="2400" b="1" dirty="0">
                <a:ea typeface="Calibri"/>
                <a:cs typeface="Times New Roman"/>
              </a:rPr>
              <a:t>Photos et/ou illustrations </a:t>
            </a:r>
            <a:r>
              <a:rPr lang="fr-CA" sz="2400" dirty="0">
                <a:ea typeface="Calibri"/>
                <a:cs typeface="Times New Roman"/>
              </a:rPr>
              <a:t>: comme support </a:t>
            </a:r>
            <a:r>
              <a:rPr lang="fr-CA" sz="2400" dirty="0" smtClean="0">
                <a:ea typeface="Calibri"/>
                <a:cs typeface="Times New Roman"/>
              </a:rPr>
              <a:t>au </a:t>
            </a:r>
            <a:r>
              <a:rPr lang="fr-CA" sz="2400" dirty="0">
                <a:ea typeface="Calibri"/>
                <a:cs typeface="Times New Roman"/>
              </a:rPr>
              <a:t>texte ou autonomes. Les illustrations ont une fonction parfois didactique, esthétique ou encore humoristique.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692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Activité 1: </a:t>
            </a:r>
            <a:r>
              <a:rPr lang="fr-CA" dirty="0" smtClean="0"/>
              <a:t>                                     «</a:t>
            </a:r>
            <a:r>
              <a:rPr lang="fr-CA" dirty="0"/>
              <a:t> Le rallye de </a:t>
            </a:r>
            <a:r>
              <a:rPr lang="fr-CA" dirty="0" smtClean="0"/>
              <a:t>recherche</a:t>
            </a:r>
            <a:r>
              <a:rPr lang="fr-CA" dirty="0"/>
              <a:t>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114300" indent="0" algn="just">
              <a:buNone/>
            </a:pPr>
            <a:endParaRPr lang="fr-CA" dirty="0" smtClean="0"/>
          </a:p>
          <a:p>
            <a:pPr marL="114300" indent="0">
              <a:buNone/>
            </a:pPr>
            <a:r>
              <a:rPr lang="fr-CA" sz="2800" b="1" dirty="0"/>
              <a:t>Description de l’activité</a:t>
            </a:r>
          </a:p>
          <a:p>
            <a:pPr marL="114300" indent="0" algn="just">
              <a:buNone/>
            </a:pPr>
            <a:r>
              <a:rPr lang="fr-CA" dirty="0" smtClean="0"/>
              <a:t>En </a:t>
            </a:r>
            <a:r>
              <a:rPr lang="fr-CA" dirty="0"/>
              <a:t>équipe, les élèves doivent trouver les réponses à un certain nombre de questions </a:t>
            </a:r>
            <a:r>
              <a:rPr lang="fr-CA" dirty="0" smtClean="0"/>
              <a:t>préparées et </a:t>
            </a:r>
            <a:r>
              <a:rPr lang="fr-CA" dirty="0"/>
              <a:t>les valider à l’aide de 2 autres sources. </a:t>
            </a:r>
            <a:endParaRPr lang="fr-CA" dirty="0" smtClean="0"/>
          </a:p>
          <a:p>
            <a:pPr marL="114300" indent="0" algn="just">
              <a:buNone/>
            </a:pPr>
            <a:endParaRPr lang="fr-CA" sz="2800" b="1" dirty="0" smtClean="0"/>
          </a:p>
          <a:p>
            <a:pPr marL="114300" indent="0">
              <a:buNone/>
            </a:pPr>
            <a:r>
              <a:rPr lang="fr-CA" sz="2800" b="1" dirty="0"/>
              <a:t>Variante</a:t>
            </a:r>
          </a:p>
          <a:p>
            <a:pPr marL="114300" indent="0" algn="just">
              <a:buNone/>
            </a:pPr>
            <a:r>
              <a:rPr lang="fr-CA" dirty="0" smtClean="0"/>
              <a:t>En </a:t>
            </a:r>
            <a:r>
              <a:rPr lang="fr-CA" dirty="0"/>
              <a:t>équipe, des élèves rédigent une série de questions inspirées de l’information présente dans un documentaire. Une autre équipe doit tenter d’y répondre en cherchant dans le livre.</a:t>
            </a:r>
            <a:endParaRPr lang="fr-CA" dirty="0" smtClean="0"/>
          </a:p>
          <a:p>
            <a:endParaRPr lang="fr-CA" dirty="0" smtClean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6402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Activité 1: « Le rallye de recherche!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114300" indent="0">
              <a:spcAft>
                <a:spcPts val="600"/>
              </a:spcAft>
              <a:buNone/>
            </a:pPr>
            <a:r>
              <a:rPr lang="fr-CA" sz="2800" b="1" dirty="0" smtClean="0"/>
              <a:t>Intention</a:t>
            </a:r>
          </a:p>
          <a:p>
            <a:pPr algn="just">
              <a:lnSpc>
                <a:spcPct val="150000"/>
              </a:lnSpc>
            </a:pPr>
            <a:r>
              <a:rPr lang="fr-CA" dirty="0" smtClean="0"/>
              <a:t>Se familiariser avec la recherche dans le documentaire papier.</a:t>
            </a:r>
          </a:p>
          <a:p>
            <a:pPr>
              <a:lnSpc>
                <a:spcPct val="150000"/>
              </a:lnSpc>
            </a:pPr>
            <a:r>
              <a:rPr lang="fr-CA" dirty="0" smtClean="0"/>
              <a:t>Explorer différents modèles de documentaires.</a:t>
            </a:r>
          </a:p>
          <a:p>
            <a:pPr algn="just">
              <a:lnSpc>
                <a:spcPct val="150000"/>
              </a:lnSpc>
            </a:pPr>
            <a:r>
              <a:rPr lang="fr-CA" dirty="0" smtClean="0"/>
              <a:t>Utiliser les principaux outils de recherche: Table des matières, Index, etc. </a:t>
            </a:r>
          </a:p>
          <a:p>
            <a:pPr algn="just">
              <a:lnSpc>
                <a:spcPct val="150000"/>
              </a:lnSpc>
            </a:pPr>
            <a:r>
              <a:rPr lang="fr-CA" dirty="0" smtClean="0"/>
              <a:t>Démontrer la pertinence de valider l’information trouvée.</a:t>
            </a:r>
          </a:p>
          <a:p>
            <a:pPr algn="just">
              <a:lnSpc>
                <a:spcPct val="150000"/>
              </a:lnSpc>
            </a:pPr>
            <a:r>
              <a:rPr lang="fr-CA" dirty="0" smtClean="0"/>
              <a:t>Développer l’esprit critique quant à la pertinence des documentaires présentés.</a:t>
            </a:r>
          </a:p>
          <a:p>
            <a:endParaRPr lang="fr-CA" dirty="0" smtClean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0121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116632"/>
            <a:ext cx="7620000" cy="1143000"/>
          </a:xfrm>
        </p:spPr>
        <p:txBody>
          <a:bodyPr/>
          <a:lstStyle/>
          <a:p>
            <a:pPr algn="ctr"/>
            <a:r>
              <a:rPr lang="fr-CA" dirty="0" smtClean="0"/>
              <a:t>Activité 1: </a:t>
            </a:r>
            <a:r>
              <a:rPr lang="fr-CA" dirty="0" smtClean="0"/>
              <a:t>                                   «</a:t>
            </a:r>
            <a:r>
              <a:rPr lang="fr-CA" dirty="0" smtClean="0"/>
              <a:t> Le rallye de </a:t>
            </a:r>
            <a:r>
              <a:rPr lang="fr-CA" dirty="0" smtClean="0"/>
              <a:t>recherche</a:t>
            </a:r>
            <a:r>
              <a:rPr lang="fr-CA" dirty="0" smtClean="0"/>
              <a:t> »</a:t>
            </a:r>
            <a:endParaRPr lang="fr-CA" dirty="0"/>
          </a:p>
        </p:txBody>
      </p:sp>
      <p:pic>
        <p:nvPicPr>
          <p:cNvPr id="2052" name="Picture 4" descr="C:\Users\BenoitE\AppData\Local\Microsoft\Windows\Temporary Internet Files\Content.IE5\NY5JA704\MC900434411[1].wm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03" y="4572875"/>
            <a:ext cx="1625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1234589-g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5493">
            <a:off x="5240643" y="1659965"/>
            <a:ext cx="2164988" cy="216024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1" name="Picture 7" descr="050513_092237_PEEL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3133">
            <a:off x="792257" y="1548871"/>
            <a:ext cx="1930970" cy="2164757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Grp="1" noChangeAspect="1" noChangeArrowheads="1"/>
          </p:cNvPicPr>
          <p:nvPr>
            <p:ph idx="1"/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470">
            <a:off x="2952270" y="1666790"/>
            <a:ext cx="1831029" cy="240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5" name="Picture 5" descr="923741-g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240">
            <a:off x="4220590" y="3787594"/>
            <a:ext cx="1822161" cy="240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5241">
            <a:off x="1384843" y="4030411"/>
            <a:ext cx="1868974" cy="231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5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2255</TotalTime>
  <Words>1198</Words>
  <Application>Microsoft Office PowerPoint</Application>
  <PresentationFormat>Affichage à l'écran (4:3)</PresentationFormat>
  <Paragraphs>210</Paragraphs>
  <Slides>28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Contiguïté</vt:lpstr>
      <vt:lpstr>Exploitation des livres documentaires en classe</vt:lpstr>
      <vt:lpstr>Ordre du jour</vt:lpstr>
      <vt:lpstr>Le documentaire papier</vt:lpstr>
      <vt:lpstr>Les critères d’un bon documentaire </vt:lpstr>
      <vt:lpstr>Une variété de documentaires</vt:lpstr>
      <vt:lpstr>La structure du documentaire</vt:lpstr>
      <vt:lpstr>Activité 1:                                      « Le rallye de recherche »</vt:lpstr>
      <vt:lpstr>Activité 1: « Le rallye de recherche! »</vt:lpstr>
      <vt:lpstr>Activité 1:                                    « Le rallye de recherche »</vt:lpstr>
      <vt:lpstr>Activité 2:  « De l’album au documentaire »</vt:lpstr>
      <vt:lpstr>Activité 2:  « De l’album au documentaire »</vt:lpstr>
      <vt:lpstr>Activité 2:  « De l’album au documentaire »</vt:lpstr>
      <vt:lpstr>Exemple: « Ces enfants d’ailleurs »</vt:lpstr>
      <vt:lpstr>Les albums</vt:lpstr>
      <vt:lpstr>Exemple: « Ces enfants d’ailleurs »</vt:lpstr>
      <vt:lpstr>Exemple: « Ces enfants d’ailleurs »</vt:lpstr>
      <vt:lpstr>Les documentaires</vt:lpstr>
      <vt:lpstr>Activité 3: « Faire une recherche, ça s’apprend! »</vt:lpstr>
      <vt:lpstr>1. Définir le travail</vt:lpstr>
      <vt:lpstr>2. Cerner le sujet de ma recherche</vt:lpstr>
      <vt:lpstr>2. Cerner le sujet de ma recherche</vt:lpstr>
      <vt:lpstr>2. Cerner le sujet de ma recherche</vt:lpstr>
      <vt:lpstr>Exemple</vt:lpstr>
      <vt:lpstr>3. Trouver des sources</vt:lpstr>
      <vt:lpstr>4. Évaluer ces sources</vt:lpstr>
      <vt:lpstr>5. Prendre des notes et citer des sources</vt:lpstr>
      <vt:lpstr>6. Présenter les résultats</vt:lpstr>
      <vt:lpstr>Présentation PowerPoint</vt:lpstr>
    </vt:vector>
  </TitlesOfParts>
  <Company>CSRS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Benoît Emmanuelle</dc:creator>
  <cp:lastModifiedBy>Administrateur</cp:lastModifiedBy>
  <cp:revision>78</cp:revision>
  <dcterms:created xsi:type="dcterms:W3CDTF">2013-12-09T18:10:31Z</dcterms:created>
  <dcterms:modified xsi:type="dcterms:W3CDTF">2014-12-04T19:35:22Z</dcterms:modified>
</cp:coreProperties>
</file>