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256" r:id="rId2"/>
    <p:sldId id="257" r:id="rId3"/>
    <p:sldId id="329" r:id="rId4"/>
    <p:sldId id="264" r:id="rId5"/>
    <p:sldId id="276" r:id="rId6"/>
    <p:sldId id="265" r:id="rId7"/>
    <p:sldId id="278" r:id="rId8"/>
    <p:sldId id="273" r:id="rId9"/>
    <p:sldId id="288" r:id="rId10"/>
    <p:sldId id="272" r:id="rId11"/>
    <p:sldId id="267" r:id="rId12"/>
    <p:sldId id="289" r:id="rId13"/>
    <p:sldId id="290" r:id="rId14"/>
    <p:sldId id="279" r:id="rId15"/>
    <p:sldId id="306" r:id="rId16"/>
    <p:sldId id="268" r:id="rId17"/>
    <p:sldId id="291" r:id="rId18"/>
    <p:sldId id="304" r:id="rId19"/>
    <p:sldId id="294" r:id="rId20"/>
    <p:sldId id="295" r:id="rId21"/>
    <p:sldId id="266" r:id="rId22"/>
    <p:sldId id="269" r:id="rId23"/>
    <p:sldId id="296" r:id="rId24"/>
    <p:sldId id="261" r:id="rId25"/>
    <p:sldId id="305" r:id="rId26"/>
    <p:sldId id="283" r:id="rId27"/>
    <p:sldId id="311" r:id="rId28"/>
    <p:sldId id="284" r:id="rId29"/>
    <p:sldId id="281" r:id="rId30"/>
    <p:sldId id="303" r:id="rId31"/>
    <p:sldId id="308" r:id="rId32"/>
    <p:sldId id="309" r:id="rId33"/>
    <p:sldId id="282" r:id="rId34"/>
    <p:sldId id="300" r:id="rId35"/>
    <p:sldId id="307" r:id="rId36"/>
    <p:sldId id="324" r:id="rId37"/>
    <p:sldId id="315" r:id="rId38"/>
    <p:sldId id="326" r:id="rId39"/>
    <p:sldId id="321" r:id="rId40"/>
    <p:sldId id="325" r:id="rId41"/>
    <p:sldId id="327" r:id="rId42"/>
    <p:sldId id="328" r:id="rId43"/>
    <p:sldId id="323" r:id="rId44"/>
    <p:sldId id="322" r:id="rId45"/>
    <p:sldId id="312" r:id="rId46"/>
    <p:sldId id="314" r:id="rId47"/>
    <p:sldId id="319" r:id="rId48"/>
    <p:sldId id="316" r:id="rId49"/>
    <p:sldId id="301" r:id="rId50"/>
    <p:sldId id="318" r:id="rId51"/>
    <p:sldId id="292" r:id="rId52"/>
    <p:sldId id="258" r:id="rId5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4" d="100"/>
          <a:sy n="64" d="100"/>
        </p:scale>
        <p:origin x="-15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BA053-6A77-4E53-8355-7945F614FCB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9DDD-86C7-478B-9E3A-C59363ACDA6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90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9DDD-86C7-478B-9E3A-C59363ACDA62}" type="slidenum">
              <a:rPr lang="fr-CA" smtClean="0"/>
              <a:t>47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752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2DF21-5F32-4A1A-A51D-78D885B18339}" type="datetimeFigureOut">
              <a:rPr lang="fr-CA" smtClean="0"/>
              <a:t>2017-03-22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1D969B-7E37-4E6C-954D-72341DF27FE5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9.gif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2.png"/><Relationship Id="rId4" Type="http://schemas.openxmlformats.org/officeDocument/2006/relationships/hyperlink" Target="http://www.bpq-estrie.qc.ca/contes-enlign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image" Target="../media/image25.png"/><Relationship Id="rId18" Type="http://schemas.openxmlformats.org/officeDocument/2006/relationships/image" Target="../media/image29.jpeg"/><Relationship Id="rId3" Type="http://schemas.openxmlformats.org/officeDocument/2006/relationships/tags" Target="../tags/tag57.xml"/><Relationship Id="rId21" Type="http://schemas.openxmlformats.org/officeDocument/2006/relationships/image" Target="../media/image32.jpeg"/><Relationship Id="rId7" Type="http://schemas.openxmlformats.org/officeDocument/2006/relationships/tags" Target="../tags/tag61.xml"/><Relationship Id="rId12" Type="http://schemas.openxmlformats.org/officeDocument/2006/relationships/image" Target="../media/image24.jpg"/><Relationship Id="rId17" Type="http://schemas.openxmlformats.org/officeDocument/2006/relationships/image" Target="../media/image28.jpeg"/><Relationship Id="rId2" Type="http://schemas.openxmlformats.org/officeDocument/2006/relationships/tags" Target="../tags/tag56.xml"/><Relationship Id="rId16" Type="http://schemas.openxmlformats.org/officeDocument/2006/relationships/hyperlink" Target="http://www.livresouverts.qc.ca/index.php?p=rech_res&amp;pa=2" TargetMode="External"/><Relationship Id="rId20" Type="http://schemas.openxmlformats.org/officeDocument/2006/relationships/image" Target="../media/image31.jpe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5" Type="http://schemas.openxmlformats.org/officeDocument/2006/relationships/image" Target="../media/image27.jpeg"/><Relationship Id="rId10" Type="http://schemas.openxmlformats.org/officeDocument/2006/relationships/tags" Target="../tags/tag64.xml"/><Relationship Id="rId19" Type="http://schemas.openxmlformats.org/officeDocument/2006/relationships/image" Target="../media/image30.jpe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tags" Target="../tags/tag67.xml"/><Relationship Id="rId21" Type="http://schemas.openxmlformats.org/officeDocument/2006/relationships/image" Target="../media/image41.jpeg"/><Relationship Id="rId7" Type="http://schemas.openxmlformats.org/officeDocument/2006/relationships/tags" Target="../tags/tag7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7.jpeg"/><Relationship Id="rId2" Type="http://schemas.openxmlformats.org/officeDocument/2006/relationships/tags" Target="../tags/tag66.xml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43.jpeg"/><Relationship Id="rId5" Type="http://schemas.openxmlformats.org/officeDocument/2006/relationships/tags" Target="../tags/tag69.xml"/><Relationship Id="rId15" Type="http://schemas.openxmlformats.org/officeDocument/2006/relationships/image" Target="../media/image35.jpeg"/><Relationship Id="rId23" Type="http://schemas.openxmlformats.org/officeDocument/2006/relationships/hyperlink" Target="http://www.google.ca/url?sa=i&amp;rct=j&amp;q=&amp;esrc=s&amp;source=images&amp;cd=&amp;cad=rja&amp;uact=8&amp;ved=0ahUKEwiK0MLrn4zMAhVHkIMKHR1gCNIQjRwIBw&amp;url=http://www.renaud-bray.com/Livres_Produit.aspx?id%3D1797217%26def%3DLivre%2Bsans%2Bimages(Le),NOVAK,%2BB%2BJ,9782211225915&amp;psig=AFQjCNFsE3QkCQGmNY4n6Vm_uVEz8EAjtA&amp;ust=1460658704051419" TargetMode="External"/><Relationship Id="rId10" Type="http://schemas.openxmlformats.org/officeDocument/2006/relationships/tags" Target="../tags/tag74.xml"/><Relationship Id="rId19" Type="http://schemas.openxmlformats.org/officeDocument/2006/relationships/image" Target="../media/image39.jpe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gi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47.jpg"/><Relationship Id="rId5" Type="http://schemas.openxmlformats.org/officeDocument/2006/relationships/tags" Target="../tags/tag80.xml"/><Relationship Id="rId10" Type="http://schemas.openxmlformats.org/officeDocument/2006/relationships/image" Target="../media/image46.gif"/><Relationship Id="rId4" Type="http://schemas.openxmlformats.org/officeDocument/2006/relationships/tags" Target="../tags/tag79.xml"/><Relationship Id="rId9" Type="http://schemas.openxmlformats.org/officeDocument/2006/relationships/image" Target="../media/image4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hyperlink" Target="http://www.livresouverts.qc.ca/index.php?p=rech_res" TargetMode="External"/><Relationship Id="rId18" Type="http://schemas.openxmlformats.org/officeDocument/2006/relationships/hyperlink" Target="http://www.google.ca/url?sa=i&amp;rct=j&amp;q=&amp;esrc=s&amp;source=images&amp;cd=&amp;cad=rja&amp;uact=8&amp;ved=0ahUKEwjN78Wyz4nMAhUKt4MKHSNpBXkQjRwIBw&amp;url=http://www.archambault.ca/seguy-fabienne-andromede-et-jeremie-ACH002877363-fr-pr&amp;bvm=bv.119028448,d.amc&amp;psig=AFQjCNFleH174NLq3eHwSbKpHlpYt_vzoA&amp;ust=1460568389971890" TargetMode="Externa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image" Target="../media/image50.jpeg"/><Relationship Id="rId17" Type="http://schemas.openxmlformats.org/officeDocument/2006/relationships/image" Target="../media/image53.jpeg"/><Relationship Id="rId2" Type="http://schemas.openxmlformats.org/officeDocument/2006/relationships/tags" Target="../tags/tag83.xml"/><Relationship Id="rId16" Type="http://schemas.openxmlformats.org/officeDocument/2006/relationships/image" Target="../media/image52.jpeg"/><Relationship Id="rId20" Type="http://schemas.openxmlformats.org/officeDocument/2006/relationships/image" Target="../media/image55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hyperlink" Target="http://www.google.ca/url?sa=i&amp;rct=j&amp;q=&amp;esrc=s&amp;source=images&amp;cd=&amp;cad=rja&amp;uact=8&amp;ved=0ahUKEwiTlp2_vInMAhXmn4MKHUYwDUgQjRwIBw&amp;url=http://www.renaud-bray.com/Livres_Produit.aspx?id%3D1181822%26def%3DQui%2Ba%2Bpeur%2Bdu%2Bgrand%2Bm%C3%A9chant%2Blapin%2B?,SMALLMAN,%2BSTEVE,PEDLER,%2BCAROLINE,9782871427520&amp;psig=AFQjCNG1xnaCqADxcqCZWCALxPNOoT1pIQ&amp;ust=1460563316417081" TargetMode="External"/><Relationship Id="rId5" Type="http://schemas.openxmlformats.org/officeDocument/2006/relationships/tags" Target="../tags/tag86.xml"/><Relationship Id="rId15" Type="http://schemas.openxmlformats.org/officeDocument/2006/relationships/hyperlink" Target="http://www.google.ca/url?sa=i&amp;rct=j&amp;q=&amp;esrc=s&amp;source=images&amp;cd=&amp;cad=rja&amp;uact=8&amp;ved=0ahUKEwiD2fPfzonMAhVBsYMKHT42AK8QjRwIBw&amp;url=http://www.dimedia.com/fB0009732--fiche_web.html&amp;bvm=bv.119028448,d.amc&amp;psig=AFQjCNEs85gkliKAwbG6-dYvUROMVP8xrQ&amp;ust=1460568216172088" TargetMode="External"/><Relationship Id="rId10" Type="http://schemas.openxmlformats.org/officeDocument/2006/relationships/image" Target="../media/image49.png"/><Relationship Id="rId19" Type="http://schemas.openxmlformats.org/officeDocument/2006/relationships/image" Target="../media/image54.jpeg"/><Relationship Id="rId4" Type="http://schemas.openxmlformats.org/officeDocument/2006/relationships/tags" Target="../tags/tag8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source=images&amp;cd=&amp;cad=rja&amp;uact=8&amp;ved=0ahUKEwiVx6a-xP_LAhVpnoMKHaXADLIQjRwIBw&amp;url=http://www.renaud-bray.com/Livres_Produit.aspx?id%3D1642190%26def%3DCe%2Blivre%2Ba%2Bmang%C3%A9%2Bmon%2Bchien!,BYRNE,%2BRICHARD,9781443136990&amp;psig=AFQjCNEmw-3tNADmLhgt7l4jSNOf3eKdIQ&amp;ust=1460221864404704" TargetMode="External"/><Relationship Id="rId13" Type="http://schemas.openxmlformats.org/officeDocument/2006/relationships/image" Target="../media/image59.jpe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://www.google.ca/url?sa=i&amp;rct=j&amp;q=&amp;esrc=s&amp;source=images&amp;cd=&amp;cad=rja&amp;uact=8&amp;ved=0ahUKEwj7_P_h6YnMAhWovIMKHSQQB8IQjRwIBw&amp;url=http://www.renaud-bray.com/Livres_Produit.aspx?id%3D1459642%26def%3DOuste%2B!%2BAttention%2Baux%2Bours%2B!,GRINDLEY,%2BSALLY,UTTON,%2BPETER,9782211214391&amp;bvm=bv.119028448,d.amc&amp;psig=AFQjCNEiSHg5UF48PNrhWWhE6mv4Zwoc4g&amp;ust=1460575468417100" TargetMode="External"/><Relationship Id="rId17" Type="http://schemas.openxmlformats.org/officeDocument/2006/relationships/image" Target="../media/image61.jpeg"/><Relationship Id="rId2" Type="http://schemas.openxmlformats.org/officeDocument/2006/relationships/tags" Target="../tags/tag93.xml"/><Relationship Id="rId16" Type="http://schemas.openxmlformats.org/officeDocument/2006/relationships/hyperlink" Target="http://www.google.ca/url?sa=i&amp;rct=j&amp;q=&amp;esrc=s&amp;source=images&amp;cd=&amp;cad=rja&amp;uact=8&amp;ved=0ahUKEwiah--f6YnMAhUGkIMKHblCBKUQjRwIBw&amp;url=http://www.renaud-bray.com/Livres_Produit.aspx?id%3D1802225%26def%3DChasse%2Bau%2Bloup(La),GRINDLEY,%2BSALLY,UTTON,%2BPETER,9782211222297&amp;bvm=bv.119028448,d.amc&amp;psig=AFQjCNEBb6f1iO3jLtxVAHEWym6ugUYo-Q&amp;ust=1460575312622221" TargetMode="Externa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58.jpeg"/><Relationship Id="rId5" Type="http://schemas.openxmlformats.org/officeDocument/2006/relationships/tags" Target="../tags/tag96.xml"/><Relationship Id="rId15" Type="http://schemas.openxmlformats.org/officeDocument/2006/relationships/image" Target="../media/image60.jpeg"/><Relationship Id="rId10" Type="http://schemas.openxmlformats.org/officeDocument/2006/relationships/hyperlink" Target="http://www.google.ca/url?sa=i&amp;rct=j&amp;q=&amp;esrc=s&amp;source=images&amp;cd=&amp;cad=rja&amp;uact=8&amp;ved=0ahUKEwiUr-q7xf_LAhVHuIMKHcScBK0QjRwIBw&amp;url=http://www.herve-tullet.com/fr/boite-11/Un-Livre.html&amp;bvm=bv.119028448,d.amc&amp;psig=AFQjCNE4x88Su44lTpRi106tfArVlJhr-Q&amp;ust=1460222120710154" TargetMode="External"/><Relationship Id="rId4" Type="http://schemas.openxmlformats.org/officeDocument/2006/relationships/tags" Target="../tags/tag95.xml"/><Relationship Id="rId9" Type="http://schemas.openxmlformats.org/officeDocument/2006/relationships/image" Target="../media/image57.jpeg"/><Relationship Id="rId14" Type="http://schemas.openxmlformats.org/officeDocument/2006/relationships/hyperlink" Target="https://www.google.ca/url?sa=i&amp;rct=j&amp;q=&amp;esrc=s&amp;source=images&amp;cd=&amp;cad=rja&amp;uact=8&amp;ved=0ahUKEwj3yNPF6YnMAhUEkIMKHcboApkQjRwIBw&amp;url=https://www.amazon.fr/Chhht-Sally-Grindley/dp/221102341X&amp;bvm=bv.119028448,d.amc&amp;psig=AFQjCNHwUDTezEygIeRobLhfb84HvRLGEg&amp;ust=1460575383787227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63.jpeg"/><Relationship Id="rId18" Type="http://schemas.openxmlformats.org/officeDocument/2006/relationships/hyperlink" Target="http://www.google.ca/url?sa=i&amp;rct=j&amp;q=&amp;esrc=s&amp;source=images&amp;cd=&amp;cad=rja&amp;uact=8&amp;ved=0ahUKEwiC64378onMAhUEgYMKHcOPDNMQjRwIBw&amp;url=http://livre.fnac.com/a8438/Mario-Ramos-Quand-j-etais-petit&amp;bvm=bv.119028448,d.amc&amp;psig=AFQjCNH-SKuawrK73sPTGEB0_aj9Yw4dLQ&amp;ust=1460577937186271" TargetMode="External"/><Relationship Id="rId3" Type="http://schemas.openxmlformats.org/officeDocument/2006/relationships/tags" Target="../tags/tag100.xml"/><Relationship Id="rId21" Type="http://schemas.openxmlformats.org/officeDocument/2006/relationships/image" Target="../media/image67.png"/><Relationship Id="rId7" Type="http://schemas.openxmlformats.org/officeDocument/2006/relationships/tags" Target="../tags/tag104.xml"/><Relationship Id="rId12" Type="http://schemas.openxmlformats.org/officeDocument/2006/relationships/hyperlink" Target="https://www.google.ca/url?sa=i&amp;rct=j&amp;q=&amp;esrc=s&amp;source=images&amp;cd=&amp;cad=rja&amp;uact=8&amp;ved=0ahUKEwjHwaKP6onMAhXKu4MKHXzUCSoQjRwIBw&amp;url=https://www.chapitre.com/CHAPITRE/fr/BOOK/brants-nykko/lily-princesse-de-la-nuit-t-1-joyeux-anniversaire-princesse,21615720.aspx&amp;bvm=bv.119028448,d.amc&amp;psig=AFQjCNEpJQzn-q9j9SB5j7z6TylIcy7CWg&amp;ust=1460575562047868" TargetMode="External"/><Relationship Id="rId17" Type="http://schemas.openxmlformats.org/officeDocument/2006/relationships/image" Target="../media/image65.jpeg"/><Relationship Id="rId2" Type="http://schemas.openxmlformats.org/officeDocument/2006/relationships/tags" Target="../tags/tag99.xml"/><Relationship Id="rId16" Type="http://schemas.openxmlformats.org/officeDocument/2006/relationships/hyperlink" Target="http://www.google.ca/url?sa=i&amp;rct=j&amp;q=&amp;esrc=s&amp;source=images&amp;cd=&amp;cad=rja&amp;uact=8&amp;ved=0ahUKEwihwNyy8YnMAhWitYMKHSUJCwoQjRwIBw&amp;url=http://www.livresouverts.qc.ca/index.php?p%3Dil%26lo%3D26938&amp;bvm=bv.119028448,d.amc&amp;psig=AFQjCNFkka53t8r0aI4Uvp2CWwbF6-4VzQ&amp;ust=1460577517056810" TargetMode="External"/><Relationship Id="rId20" Type="http://schemas.openxmlformats.org/officeDocument/2006/relationships/hyperlink" Target="http://www.google.ca/url?sa=i&amp;rct=j&amp;q=&amp;esrc=s&amp;source=images&amp;cd=&amp;cad=rja&amp;uact=8&amp;ved=0ahUKEwjW-f-f84nMAhWB74MKHb7VAvoQjRwIBw&amp;url=http://laclassedezazou.eklablog.com/le-monde-englouti-de-david-wiesner-a5873557&amp;bvm=bv.119028448,d.amc&amp;psig=AFQjCNEiGpw-RZkddq4zRHp8txgp9Tuj0Q&amp;ust=1460578014043694" TargetMode="Externa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62.jpeg"/><Relationship Id="rId5" Type="http://schemas.openxmlformats.org/officeDocument/2006/relationships/tags" Target="../tags/tag102.xml"/><Relationship Id="rId15" Type="http://schemas.openxmlformats.org/officeDocument/2006/relationships/image" Target="../media/image64.jpeg"/><Relationship Id="rId23" Type="http://schemas.openxmlformats.org/officeDocument/2006/relationships/image" Target="../media/image68.gif"/><Relationship Id="rId10" Type="http://schemas.openxmlformats.org/officeDocument/2006/relationships/hyperlink" Target="http://www.google.ca/url?sa=i&amp;rct=j&amp;q=&amp;esrc=s&amp;source=images&amp;cd=&amp;cad=rja&amp;uact=8&amp;ved=0ahUKEwje_MWC6onMAhUqv4MKHeaoDCQQjRwIBw&amp;url=http://milleviesenune.com/petit-poilu-lexperience-extraordinaire-aborder-les-questions-du-genre-chez-les-petits/&amp;bvm=bv.119028448,d.amc&amp;psig=AFQjCNHrNLaiu606nPSv0bgJp_HCASrx5Q&amp;ust=1460575527930266" TargetMode="External"/><Relationship Id="rId19" Type="http://schemas.openxmlformats.org/officeDocument/2006/relationships/image" Target="../media/image66.jpeg"/><Relationship Id="rId4" Type="http://schemas.openxmlformats.org/officeDocument/2006/relationships/tags" Target="../tags/tag101.xml"/><Relationship Id="rId9" Type="http://schemas.openxmlformats.org/officeDocument/2006/relationships/slideLayout" Target="../slideLayouts/slideLayout2.xml"/><Relationship Id="rId14" Type="http://schemas.openxmlformats.org/officeDocument/2006/relationships/hyperlink" Target="http://www.google.ca/url?sa=i&amp;rct=j&amp;q=&amp;esrc=s&amp;source=images&amp;cd=&amp;cad=rja&amp;uact=8&amp;ved=0ahUKEwjA9qqe6onMAhUBvYMKHfwVDFgQjRwIBw&amp;url=http://www.coinbd.com/series-bd/hugo/&amp;bvm=bv.119028448,d.amc&amp;psig=AFQjCNGry7zbiT9KYN5weBrp3mzp6Ko1FA&amp;ust=1460575595008167" TargetMode="External"/><Relationship Id="rId22" Type="http://schemas.openxmlformats.org/officeDocument/2006/relationships/hyperlink" Target="http://www.google.ca/url?sa=i&amp;rct=j&amp;q=&amp;esrc=s&amp;source=images&amp;cd=&amp;cad=rja&amp;uact=8&amp;ved=0ahUKEwjuwp6E9InMAhUBsIMKHTD2DMAQjRwIBw&amp;url=http://www.svdl.fr/svdl/index.php?post/2011/09/27/Dessine-!&amp;bvm=bv.119028448,d.amc&amp;psig=AFQjCNFbi-vNLcSTE47b6mcs1ppV4sY7rw&amp;ust=146057822498950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69.png"/><Relationship Id="rId5" Type="http://schemas.openxmlformats.org/officeDocument/2006/relationships/hyperlink" Target="http://mizar2.csdessommets.qc.ca/regard_sommets/Pages/Front/Accueil/Accueil.aspx#lisucc" TargetMode="External"/><Relationship Id="rId4" Type="http://schemas.openxmlformats.org/officeDocument/2006/relationships/hyperlink" Target="mailto:Evelyne.girouard@csdessommets.qc.c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7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5.wmf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77.jpe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78.jpe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80.gif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7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82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81.jpeg"/><Relationship Id="rId5" Type="http://schemas.openxmlformats.org/officeDocument/2006/relationships/tags" Target="../tags/tag12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27.xml"/><Relationship Id="rId9" Type="http://schemas.openxmlformats.org/officeDocument/2006/relationships/tags" Target="../tags/tag13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tags" Target="../tags/tag135.xml"/><Relationship Id="rId7" Type="http://schemas.openxmlformats.org/officeDocument/2006/relationships/hyperlink" Target="https://www.youtube.com/watch?v=AzbmEL31eQo" TargetMode="Externa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10" Type="http://schemas.openxmlformats.org/officeDocument/2006/relationships/hyperlink" Target="https://www.youtube.com/watch?v=9nyzBLowSzs" TargetMode="External"/><Relationship Id="rId4" Type="http://schemas.openxmlformats.org/officeDocument/2006/relationships/tags" Target="../tags/tag136.xml"/><Relationship Id="rId9" Type="http://schemas.openxmlformats.org/officeDocument/2006/relationships/image" Target="../media/image8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tags" Target="../tags/tag140.xml"/><Relationship Id="rId7" Type="http://schemas.openxmlformats.org/officeDocument/2006/relationships/image" Target="../media/image85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88.jpe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8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90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8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tags" Target="../tags/tag153.xml"/><Relationship Id="rId7" Type="http://schemas.openxmlformats.org/officeDocument/2006/relationships/image" Target="../media/image91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5.xml"/><Relationship Id="rId10" Type="http://schemas.openxmlformats.org/officeDocument/2006/relationships/image" Target="../media/image94.wmf"/><Relationship Id="rId4" Type="http://schemas.openxmlformats.org/officeDocument/2006/relationships/tags" Target="../tags/tag154.xml"/><Relationship Id="rId9" Type="http://schemas.openxmlformats.org/officeDocument/2006/relationships/image" Target="../media/image93.gi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98.jpeg"/><Relationship Id="rId5" Type="http://schemas.openxmlformats.org/officeDocument/2006/relationships/tags" Target="../tags/tag160.xml"/><Relationship Id="rId10" Type="http://schemas.openxmlformats.org/officeDocument/2006/relationships/image" Target="../media/image97.png"/><Relationship Id="rId4" Type="http://schemas.openxmlformats.org/officeDocument/2006/relationships/tags" Target="../tags/tag159.xml"/><Relationship Id="rId9" Type="http://schemas.openxmlformats.org/officeDocument/2006/relationships/image" Target="../media/image9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9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gif"/><Relationship Id="rId3" Type="http://schemas.openxmlformats.org/officeDocument/2006/relationships/tags" Target="../tags/tag167.xml"/><Relationship Id="rId7" Type="http://schemas.openxmlformats.org/officeDocument/2006/relationships/image" Target="../media/image100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10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tags" Target="../tags/tag172.xml"/><Relationship Id="rId7" Type="http://schemas.openxmlformats.org/officeDocument/2006/relationships/hyperlink" Target="http://portailjeunes.banq.qc.ca/p/raconte_moi/index.html?ordre_tri=titreTri&amp;nb_par_page=8" TargetMode="Externa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10" Type="http://schemas.openxmlformats.org/officeDocument/2006/relationships/hyperlink" Target="http://www.minedition.com/fr/main.php?sp=book&amp;m=101" TargetMode="External"/><Relationship Id="rId4" Type="http://schemas.openxmlformats.org/officeDocument/2006/relationships/tags" Target="../tags/tag173.xml"/><Relationship Id="rId9" Type="http://schemas.openxmlformats.org/officeDocument/2006/relationships/image" Target="../media/image10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106.jpe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105.png"/><Relationship Id="rId5" Type="http://schemas.openxmlformats.org/officeDocument/2006/relationships/hyperlink" Target="https://site.csdessommets.qc.ca/biblio_prim/services-de-garde/" TargetMode="Externa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image" Target="../media/image107.jpeg"/><Relationship Id="rId4" Type="http://schemas.openxmlformats.org/officeDocument/2006/relationships/hyperlink" Target="mailto:Evelyne.girouard@csdessommets.qc.ca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4" Type="http://schemas.openxmlformats.org/officeDocument/2006/relationships/image" Target="../media/image10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71600" y="1182531"/>
            <a:ext cx="7175351" cy="2808312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fr-CA" sz="3600" dirty="0" smtClean="0"/>
              <a:t>Intégrer la littérature jeunesse en service de garde</a:t>
            </a:r>
            <a:br>
              <a:rPr lang="fr-CA" sz="3600" dirty="0" smtClean="0"/>
            </a:br>
            <a:r>
              <a:rPr lang="fr-CA" sz="3600" dirty="0" smtClean="0"/>
              <a:t/>
            </a:r>
            <a:br>
              <a:rPr lang="fr-CA" sz="3600" dirty="0" smtClean="0"/>
            </a:br>
            <a:r>
              <a:rPr lang="fr-CA" sz="2400" dirty="0" smtClean="0"/>
              <a:t>Pour le plaisir de lire!</a:t>
            </a:r>
            <a:endParaRPr lang="fr-CA" sz="2400" dirty="0"/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5436096" y="450912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Par Evelyne Girouard</a:t>
            </a:r>
          </a:p>
          <a:p>
            <a:r>
              <a:rPr lang="fr-CA" sz="2000" b="1" dirty="0" smtClean="0"/>
              <a:t>Bibliothécaire</a:t>
            </a:r>
            <a:endParaRPr lang="fr-CA" sz="2000" b="1" dirty="0"/>
          </a:p>
        </p:txBody>
      </p:sp>
      <p:pic>
        <p:nvPicPr>
          <p:cNvPr id="1030" name="Picture 6" descr="C:\Users\p000007714\AppData\Local\Microsoft\Windows\Temporary Internet Files\Content.IE5\U6PC8UG7\YBCPquWQ4bFROG2A3lj5yd3aFP8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3304"/>
            <a:ext cx="4644008" cy="229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9592" y="48705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disposition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1772816"/>
            <a:ext cx="7520940" cy="460851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Installer les enfants en demi-cercle devant vous.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L’adulte conteur devrait s’installer le plus possible au niveau des enfants.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Tenir le livre sur le côté. Il est primordial que les enfants aient accès aux images si on veut garder leur attention.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S’il y a une mascotte, elle peut intervenir avant et après, pas pendant; cela peut briser le rythme de l’histoire.</a:t>
            </a:r>
          </a:p>
          <a:p>
            <a:endParaRPr lang="fr-CA" dirty="0"/>
          </a:p>
        </p:txBody>
      </p:sp>
      <p:pic>
        <p:nvPicPr>
          <p:cNvPr id="11266" name="Picture 2" descr="C:\Users\p000007714\AppData\Local\Microsoft\Windows\Temporary Internet Files\Content.IE5\GR92AYBL\Livre_ouvert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48680"/>
            <a:ext cx="1547664" cy="9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963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Avant de lire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11560" y="1556792"/>
            <a:ext cx="7992888" cy="468052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Nommer </a:t>
            </a:r>
            <a:r>
              <a:rPr lang="fr-CA" sz="2400" dirty="0"/>
              <a:t>le titre, l’auteur, la maison d’édition; les </a:t>
            </a:r>
            <a:r>
              <a:rPr lang="fr-CA" sz="2400" dirty="0" smtClean="0"/>
              <a:t>enfants </a:t>
            </a:r>
            <a:r>
              <a:rPr lang="fr-CA" sz="2400" dirty="0"/>
              <a:t>finiront par en retenir et en reconnaitre </a:t>
            </a:r>
            <a:r>
              <a:rPr lang="fr-CA" sz="2400" dirty="0" smtClean="0"/>
              <a:t>quelques-uns.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Faire deviner le contenu grâce à des indices trouvés sur la page couverture ou donnés aux élèves.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Décrire </a:t>
            </a:r>
            <a:r>
              <a:rPr lang="fr-CA" sz="2400" dirty="0"/>
              <a:t>le thème, introduire le personnage principal, faire verbaliser les enfants sur des éléments en lien avec le </a:t>
            </a:r>
            <a:r>
              <a:rPr lang="fr-CA" sz="2400" dirty="0" smtClean="0"/>
              <a:t>thème.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En profiter pour activer les connaissances des enfants sur certains éléments entourant le récit.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 Rituels d’entrée et de sortie.</a:t>
            </a:r>
          </a:p>
        </p:txBody>
      </p:sp>
    </p:spTree>
    <p:extLst>
      <p:ext uri="{BB962C8B-B14F-4D97-AF65-F5344CB8AC3E}">
        <p14:creationId xmlns:p14="http://schemas.microsoft.com/office/powerpoint/2010/main" val="11680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620688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Rituels d’entrée et de sortie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584" y="1916832"/>
            <a:ext cx="7520940" cy="410445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Très </a:t>
            </a:r>
            <a:r>
              <a:rPr lang="fr-CA" sz="2600" dirty="0"/>
              <a:t>court, c’est une action ou formulette qui invite les enfants au silence; une porte d’entrée à l’histoire. </a:t>
            </a:r>
            <a:endParaRPr lang="fr-CA" sz="2600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Sert à souligner </a:t>
            </a:r>
            <a:r>
              <a:rPr lang="fr-CA" sz="2600" dirty="0"/>
              <a:t>le passage entre le monde « réel » et celui des </a:t>
            </a:r>
            <a:r>
              <a:rPr lang="fr-CA" sz="2600" dirty="0" smtClean="0"/>
              <a:t>histoires.</a:t>
            </a:r>
            <a:endParaRPr lang="fr-CA" sz="26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Faire </a:t>
            </a:r>
            <a:r>
              <a:rPr lang="fr-CA" sz="2600" dirty="0"/>
              <a:t>participer les enfants au </a:t>
            </a:r>
            <a:r>
              <a:rPr lang="fr-CA" sz="2600" dirty="0" smtClean="0"/>
              <a:t>rite est une bonne façon de les impliquer dans l’activité.</a:t>
            </a:r>
          </a:p>
        </p:txBody>
      </p:sp>
      <p:pic>
        <p:nvPicPr>
          <p:cNvPr id="13320" name="Picture 8" descr="C:\Users\p000007714\AppData\Local\Microsoft\Windows\Temporary Internet Files\Content.IE5\GR92AYBL\250px-Rainstick_01[1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1376" r="7329" b="14404"/>
          <a:stretch/>
        </p:blipFill>
        <p:spPr bwMode="auto">
          <a:xfrm>
            <a:off x="6732240" y="5550559"/>
            <a:ext cx="1965550" cy="13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195736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Exemples de rituels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99592" y="1916832"/>
            <a:ext cx="7520940" cy="468052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</a:t>
            </a:r>
            <a:r>
              <a:rPr lang="fr-CA" sz="2400" dirty="0" smtClean="0"/>
              <a:t>Utiliser une boite dans laquelle on prend le livre et on le replace.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Utiliser </a:t>
            </a:r>
            <a:r>
              <a:rPr lang="fr-CA" sz="2400" dirty="0"/>
              <a:t>une boite dans laquelle </a:t>
            </a:r>
            <a:r>
              <a:rPr lang="fr-CA" sz="2400" dirty="0" smtClean="0"/>
              <a:t>on prend et on replace des objets reliés à l’histoire.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Utiliser </a:t>
            </a:r>
            <a:r>
              <a:rPr lang="fr-CA" sz="2400" dirty="0"/>
              <a:t>une boite dans laquelle on prend et </a:t>
            </a:r>
            <a:r>
              <a:rPr lang="fr-CA" sz="2400" dirty="0" smtClean="0"/>
              <a:t>on replace la mascotte de l’heure du conte. 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Allumer une bougie et l’éteindre.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 Utiliser une formulette</a:t>
            </a:r>
            <a:r>
              <a:rPr lang="fr-CA" sz="2400" dirty="0"/>
              <a:t> </a:t>
            </a:r>
            <a:r>
              <a:rPr lang="fr-CA" sz="2400" dirty="0" smtClean="0"/>
              <a:t>avant de raconter et lorsque l’histoire est finie.</a:t>
            </a:r>
            <a:endParaRPr lang="fr-CA" sz="2400" dirty="0"/>
          </a:p>
          <a:p>
            <a:endParaRPr lang="fr-CA" dirty="0"/>
          </a:p>
        </p:txBody>
      </p:sp>
      <p:pic>
        <p:nvPicPr>
          <p:cNvPr id="14340" name="Picture 4" descr="C:\Users\p000007714\AppData\Local\Microsoft\Windows\Temporary Internet Files\Content.IE5\WTGCJKR0\dog-1305702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60648"/>
            <a:ext cx="142583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43608" y="692696"/>
            <a:ext cx="7488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Exemples de formulettes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1916832"/>
            <a:ext cx="7520940" cy="4680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Faites silence, faites silence, mon histoire commence. (...) C'est fini pour moi.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C'est moi, .......... qui vais vous raconter cette </a:t>
            </a:r>
            <a:r>
              <a:rPr lang="fr-CA" sz="2400" dirty="0" smtClean="0"/>
              <a:t>histoire. </a:t>
            </a:r>
            <a:r>
              <a:rPr lang="fr-CA" sz="2400" dirty="0"/>
              <a:t>(...) Kiki </a:t>
            </a:r>
            <a:r>
              <a:rPr lang="fr-CA" sz="2400" dirty="0" err="1"/>
              <a:t>carabi</a:t>
            </a:r>
            <a:r>
              <a:rPr lang="fr-CA" sz="2400" dirty="0"/>
              <a:t>, mon histoire est finie pour aujourd'hui.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Cric, crac, entendu, convenu, turlututu chapeau pointu</a:t>
            </a:r>
            <a:r>
              <a:rPr lang="fr-CA" sz="2400" dirty="0" smtClean="0"/>
              <a:t>. (...) </a:t>
            </a:r>
            <a:r>
              <a:rPr lang="fr-CA" sz="2400" dirty="0"/>
              <a:t>Et le coq à l'aurore chanta, le coq du jour claironna et le conte finit là.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Cric, crac, faites silence, faites silence, c'est la queue du chat qui danse</a:t>
            </a:r>
            <a:r>
              <a:rPr lang="fr-CA" sz="2400" dirty="0" smtClean="0"/>
              <a:t>. (...) </a:t>
            </a:r>
            <a:r>
              <a:rPr lang="fr-CA" sz="2400" dirty="0"/>
              <a:t>La petite souris fait i </a:t>
            </a:r>
            <a:r>
              <a:rPr lang="fr-CA" sz="2400" dirty="0" err="1"/>
              <a:t>i</a:t>
            </a:r>
            <a:r>
              <a:rPr lang="fr-CA" sz="2400" dirty="0"/>
              <a:t> </a:t>
            </a:r>
            <a:r>
              <a:rPr lang="fr-CA" sz="2400" dirty="0" err="1"/>
              <a:t>i</a:t>
            </a:r>
            <a:r>
              <a:rPr lang="fr-CA" sz="2400" dirty="0"/>
              <a:t> et voilà, mon conte est fini.</a:t>
            </a:r>
          </a:p>
          <a:p>
            <a:pPr algn="just"/>
            <a:endParaRPr lang="fr-CA" dirty="0"/>
          </a:p>
        </p:txBody>
      </p:sp>
      <p:pic>
        <p:nvPicPr>
          <p:cNvPr id="15363" name="Picture 3" descr="C:\Users\p000007714\AppData\Local\Microsoft\Windows\Temporary Internet Files\Content.IE5\CEC866TB\dae4f1f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817"/>
            <a:ext cx="1828804" cy="116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899592" y="1619672"/>
            <a:ext cx="7272808" cy="4617640"/>
          </a:xfrm>
        </p:spPr>
        <p:txBody>
          <a:bodyPr>
            <a:normAutofit/>
          </a:bodyPr>
          <a:lstStyle/>
          <a:p>
            <a:pPr marL="45720" indent="0">
              <a:spcAft>
                <a:spcPts val="3000"/>
              </a:spcAft>
              <a:buNone/>
            </a:pPr>
            <a:r>
              <a:rPr lang="fr-CA" sz="3200" dirty="0" smtClean="0">
                <a:ea typeface="Calibri"/>
                <a:cs typeface="Times New Roman"/>
              </a:rPr>
              <a:t>Petits trucs: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ea typeface="Calibri"/>
                <a:cs typeface="Times New Roman"/>
              </a:rPr>
              <a:t>P</a:t>
            </a:r>
            <a:r>
              <a:rPr lang="fr-CA" sz="2400" dirty="0" smtClean="0">
                <a:ea typeface="Calibri"/>
                <a:cs typeface="Times New Roman"/>
              </a:rPr>
              <a:t>our captiver </a:t>
            </a:r>
            <a:r>
              <a:rPr lang="fr-CA" sz="2400" dirty="0">
                <a:ea typeface="Calibri"/>
                <a:cs typeface="Times New Roman"/>
              </a:rPr>
              <a:t>l’attention </a:t>
            </a:r>
            <a:r>
              <a:rPr lang="fr-CA" sz="2400" dirty="0" smtClean="0">
                <a:ea typeface="Calibri"/>
                <a:cs typeface="Times New Roman"/>
              </a:rPr>
              <a:t>des élèves: baisser </a:t>
            </a:r>
            <a:r>
              <a:rPr lang="fr-CA" sz="2400" dirty="0">
                <a:ea typeface="Calibri"/>
                <a:cs typeface="Times New Roman"/>
              </a:rPr>
              <a:t>la </a:t>
            </a:r>
            <a:r>
              <a:rPr lang="fr-CA" sz="2400" dirty="0" smtClean="0">
                <a:ea typeface="Calibri"/>
                <a:cs typeface="Times New Roman"/>
              </a:rPr>
              <a:t>voix</a:t>
            </a:r>
            <a:r>
              <a:rPr lang="fr-CA" sz="2400" dirty="0">
                <a:ea typeface="Calibri"/>
                <a:cs typeface="Times New Roman"/>
              </a:rPr>
              <a:t>!</a:t>
            </a:r>
            <a:r>
              <a:rPr lang="fr-CA" sz="2400" dirty="0" smtClean="0">
                <a:ea typeface="Calibri"/>
                <a:cs typeface="Times New Roman"/>
              </a:rPr>
              <a:t> Cela demande aux élèves de porter davantage attention à vos paroles et cela vous évitera d’avoir à </a:t>
            </a:r>
            <a:r>
              <a:rPr lang="fr-CA" sz="2400" dirty="0">
                <a:ea typeface="Calibri"/>
                <a:cs typeface="Times New Roman"/>
              </a:rPr>
              <a:t>faire de la </a:t>
            </a:r>
            <a:r>
              <a:rPr lang="fr-CA" sz="2400" dirty="0" smtClean="0">
                <a:ea typeface="Calibri"/>
                <a:cs typeface="Times New Roman"/>
              </a:rPr>
              <a:t>discipline…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>
                <a:ea typeface="Calibri"/>
                <a:cs typeface="Times New Roman"/>
              </a:rPr>
              <a:t>Pour les enfants turbulents: les impliquer </a:t>
            </a:r>
            <a:r>
              <a:rPr lang="fr-CA" sz="2400" dirty="0">
                <a:ea typeface="Calibri"/>
                <a:cs typeface="Times New Roman"/>
              </a:rPr>
              <a:t>dans </a:t>
            </a:r>
            <a:r>
              <a:rPr lang="fr-CA" sz="2400" dirty="0" smtClean="0">
                <a:ea typeface="Calibri"/>
                <a:cs typeface="Times New Roman"/>
              </a:rPr>
              <a:t>l’histoire. Poser des questions, faire répéter certaines phrases, demander d’imiter un personnage, etc. </a:t>
            </a:r>
            <a:endParaRPr lang="fr-CA" dirty="0"/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87624" y="476672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fr-CA" dirty="0" smtClean="0"/>
              <a:t>Pendant </a:t>
            </a:r>
            <a:endParaRPr lang="fr-CA" dirty="0"/>
          </a:p>
        </p:txBody>
      </p:sp>
      <p:pic>
        <p:nvPicPr>
          <p:cNvPr id="17410" name="Picture 2" descr="C:\Users\p000007714\AppData\Local\Microsoft\Windows\Temporary Internet Files\Content.IE5\WTGCJKR0\chute-apple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5" r="15692" b="7406"/>
          <a:stretch/>
        </p:blipFill>
        <p:spPr bwMode="auto">
          <a:xfrm>
            <a:off x="6207729" y="476672"/>
            <a:ext cx="2084939" cy="18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P</a:t>
            </a:r>
            <a:r>
              <a:rPr lang="fr-CA" dirty="0" smtClean="0"/>
              <a:t>endant 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83568" y="1628800"/>
            <a:ext cx="7520940" cy="475252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Les enfants réagiront </a:t>
            </a:r>
            <a:r>
              <a:rPr lang="fr-CA" sz="2400" dirty="0" smtClean="0"/>
              <a:t>à l’histoire; </a:t>
            </a:r>
            <a:r>
              <a:rPr lang="fr-CA" sz="2400" dirty="0"/>
              <a:t>utiliser positivement ces interventions; ramener </a:t>
            </a:r>
            <a:r>
              <a:rPr lang="fr-CA" sz="2400" dirty="0" smtClean="0"/>
              <a:t>les enfants au </a:t>
            </a:r>
            <a:r>
              <a:rPr lang="fr-CA" sz="2400" dirty="0"/>
              <a:t>texte. </a:t>
            </a:r>
            <a:endParaRPr lang="fr-CA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Garder un contact visuel avec </a:t>
            </a:r>
            <a:r>
              <a:rPr lang="fr-CA" sz="2400" dirty="0" smtClean="0"/>
              <a:t>l’enfant.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Poser des questions pendant la lecture permet d'impliquer les enfants et de garder leur attention. Ne pas en poser trop; cela brise le rythme de l’histoire.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Privilégier les questions ouvertes, celles où il n’y a pas de bonnes réponses. Éviter les questions de type « scolaires »: Quel est le nom du personnage? Qui est le personnage principal?</a:t>
            </a:r>
          </a:p>
          <a:p>
            <a:pPr>
              <a:buFontTx/>
              <a:buChar char="-"/>
            </a:pPr>
            <a:endParaRPr lang="fr-CA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16387" name="Picture 3" descr="C:\Users\p000007714\AppData\Local\Microsoft\Windows\Temporary Internet Files\Content.IE5\WTGCJKR0\eyes-155625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Exemples de 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043608" y="1700808"/>
            <a:ext cx="7200800" cy="489654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CA" sz="2600" dirty="0" smtClean="0"/>
              <a:t> Sur l’identification au héros: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Qu’aurais-tu fait à la place du personnage? 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As-tu déjà vécu une telle situation? Comment t’es-tu senti?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600" dirty="0" smtClean="0"/>
              <a:t> Sur les motivations supposées du personnage: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Pourquoi </a:t>
            </a:r>
            <a:r>
              <a:rPr lang="fr-CA" sz="2400" dirty="0"/>
              <a:t>le personnage fait ceci? </a:t>
            </a:r>
            <a:endParaRPr lang="fr-CA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600" dirty="0" smtClean="0"/>
              <a:t> Sur </a:t>
            </a:r>
            <a:r>
              <a:rPr lang="fr-CA" sz="2600" dirty="0"/>
              <a:t>la reconnaissance des </a:t>
            </a:r>
            <a:r>
              <a:rPr lang="fr-CA" sz="2600" dirty="0" smtClean="0"/>
              <a:t>images: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400" dirty="0"/>
              <a:t>Qu’est-ce que c’est? </a:t>
            </a:r>
            <a:endParaRPr lang="fr-CA" sz="2400" dirty="0" smtClean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Pourquoi crois-tu que l’auteur a représenté _______ de telle façon?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sz="2400" b="1" dirty="0">
              <a:latin typeface="Arial Narrow" panose="020B0606020202030204" pitchFamily="34" charset="0"/>
            </a:endParaRPr>
          </a:p>
          <a:p>
            <a:pPr marL="0" indent="0"/>
            <a:endParaRPr lang="fr-CA" sz="2000" dirty="0" smtClean="0">
              <a:latin typeface="Arial Narrow" panose="020B0606020202030204" pitchFamily="34" charset="0"/>
            </a:endParaRPr>
          </a:p>
          <a:p>
            <a:endParaRPr lang="fr-CA" dirty="0"/>
          </a:p>
        </p:txBody>
      </p:sp>
      <p:pic>
        <p:nvPicPr>
          <p:cNvPr id="18435" name="Picture 3" descr="C:\Users\p000007714\AppData\Local\Microsoft\Windows\Temporary Internet Files\Content.IE5\CEC866TB\super-hero-fly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5476" y="1196752"/>
            <a:ext cx="2154995" cy="14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Exemples de questions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043608" y="1628800"/>
            <a:ext cx="7200800" cy="5029503"/>
          </a:xfrm>
        </p:spPr>
        <p:txBody>
          <a:bodyPr>
            <a:normAutofit/>
          </a:bodyPr>
          <a:lstStyle/>
          <a:p>
            <a:pPr lvl="0">
              <a:buClr>
                <a:srgbClr val="9D90A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600" dirty="0" smtClean="0"/>
              <a:t> </a:t>
            </a:r>
            <a:r>
              <a:rPr lang="fr-C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Sur les sentiments suscités par le récit:</a:t>
            </a:r>
          </a:p>
          <a:p>
            <a:pPr lvl="1">
              <a:spcAft>
                <a:spcPts val="1800"/>
              </a:spcAft>
              <a:buClr>
                <a:srgbClr val="9D90A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As-tu aimé l’histoire? Pourquoi? </a:t>
            </a:r>
          </a:p>
          <a:p>
            <a:pPr lvl="0">
              <a:buClr>
                <a:srgbClr val="9D90A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Sur </a:t>
            </a:r>
            <a:r>
              <a:rPr lang="fr-CA" sz="2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l’appréciation du récit: </a:t>
            </a:r>
          </a:p>
          <a:p>
            <a:pPr lvl="1">
              <a:spcAft>
                <a:spcPts val="0"/>
              </a:spcAft>
              <a:buClr>
                <a:srgbClr val="9D90A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As-tu </a:t>
            </a:r>
            <a:r>
              <a:rPr lang="fr-C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aimé la fin? Pourquoi</a:t>
            </a: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lvl="1">
              <a:spcAft>
                <a:spcPts val="1800"/>
              </a:spcAft>
              <a:buClr>
                <a:srgbClr val="9D90A0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Invente une autre fin au récit.</a:t>
            </a:r>
            <a:endParaRPr lang="fr-CA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CA" sz="2600" dirty="0" smtClean="0"/>
              <a:t> Questions d’anticipation: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Arrêter l’histoire avant la fin et demander aux élèves: Crois-tu que l’histoire est finie? Que pourrait-il se passer ensuite?</a:t>
            </a: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endParaRPr lang="fr-CA" sz="2400" b="1" dirty="0">
              <a:latin typeface="Arial Narrow" panose="020B0606020202030204" pitchFamily="34" charset="0"/>
            </a:endParaRPr>
          </a:p>
          <a:p>
            <a:pPr marL="0" indent="0"/>
            <a:endParaRPr lang="fr-CA" sz="2000" dirty="0" smtClean="0">
              <a:latin typeface="Arial Narrow" panose="020B0606020202030204" pitchFamily="34" charset="0"/>
            </a:endParaRPr>
          </a:p>
          <a:p>
            <a:endParaRPr lang="fr-CA" dirty="0"/>
          </a:p>
        </p:txBody>
      </p:sp>
      <p:pic>
        <p:nvPicPr>
          <p:cNvPr id="19460" name="Picture 4" descr="C:\Users\p000007714\AppData\Local\Microsoft\Windows\Temporary Internet Files\Content.IE5\WTGCJKR0\sentiment-analysis-tools-14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23" y="2913196"/>
            <a:ext cx="2566261" cy="12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5616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voix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83568" y="2031555"/>
            <a:ext cx="7664956" cy="4824536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Utiliser </a:t>
            </a:r>
            <a:r>
              <a:rPr lang="fr-CA" sz="2600" dirty="0"/>
              <a:t>sa voix à </a:t>
            </a:r>
            <a:r>
              <a:rPr lang="fr-CA" sz="2600" dirty="0" smtClean="0"/>
              <a:t>pleine </a:t>
            </a:r>
            <a:r>
              <a:rPr lang="fr-CA" sz="2600" dirty="0"/>
              <a:t>capacité; </a:t>
            </a:r>
            <a:r>
              <a:rPr lang="fr-CA" sz="2600" dirty="0" smtClean="0"/>
              <a:t>tenter </a:t>
            </a:r>
            <a:r>
              <a:rPr lang="fr-CA" sz="2600" dirty="0"/>
              <a:t>de projeter sa voix.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/>
              <a:t>Prendre le temps de respirer, de faire des pauses et de bien mettre les mots en valeur</a:t>
            </a:r>
            <a:r>
              <a:rPr lang="fr-CA" sz="2600" dirty="0" smtClean="0"/>
              <a:t>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Petit truc: pensez </a:t>
            </a:r>
            <a:r>
              <a:rPr lang="fr-CA" sz="2600" dirty="0"/>
              <a:t>que vous enregistrez la bande sonore d’un </a:t>
            </a:r>
            <a:r>
              <a:rPr lang="fr-CA" sz="2600" dirty="0" smtClean="0"/>
              <a:t>film!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Pratiquez-vous à dire une même phrase sur plusieurs tons: colérique, peureux, moqueur, etc. Exemple: « Sorcière, sorcière, prend garde à ton derrière</a:t>
            </a:r>
            <a:r>
              <a:rPr lang="fr-CA" sz="2600" dirty="0"/>
              <a:t>!</a:t>
            </a:r>
            <a:r>
              <a:rPr lang="fr-CA" sz="2600" dirty="0" smtClean="0"/>
              <a:t> » </a:t>
            </a:r>
          </a:p>
          <a:p>
            <a:endParaRPr lang="fr-CA" sz="2000" dirty="0">
              <a:latin typeface="Arial Narrow" panose="020B0606020202030204" pitchFamily="34" charset="0"/>
            </a:endParaRPr>
          </a:p>
        </p:txBody>
      </p:sp>
      <p:pic>
        <p:nvPicPr>
          <p:cNvPr id="20483" name="Picture 3" descr="C:\Users\p000007714\AppData\Local\Microsoft\Windows\Temporary Internet Files\Content.IE5\WTGCJKR0\microphone-1018787_960_720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7" t="4809" r="26169" b="10820"/>
          <a:stretch/>
        </p:blipFill>
        <p:spPr bwMode="auto">
          <a:xfrm rot="19799944">
            <a:off x="6470836" y="120008"/>
            <a:ext cx="923559" cy="18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sz="4800" dirty="0"/>
              <a:t>Pourquoi </a:t>
            </a:r>
            <a:r>
              <a:rPr lang="fr-CA" sz="4800" dirty="0" smtClean="0"/>
              <a:t>utiliser </a:t>
            </a:r>
            <a:r>
              <a:rPr lang="fr-CA" sz="4800" dirty="0"/>
              <a:t>la littérature </a:t>
            </a:r>
            <a:r>
              <a:rPr lang="fr-CA" sz="4800" dirty="0" smtClean="0"/>
              <a:t>jeunesse?</a:t>
            </a:r>
            <a:endParaRPr lang="fr-CA" sz="4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51520" y="2204864"/>
            <a:ext cx="8208912" cy="43924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CA" sz="800" b="1" dirty="0" smtClean="0">
              <a:latin typeface="Arial Narrow" panose="020B0606020202030204" pitchFamily="34" charset="0"/>
            </a:endParaRPr>
          </a:p>
          <a:p>
            <a:pPr lvl="1" algn="just">
              <a:spcAft>
                <a:spcPts val="1200"/>
              </a:spcAft>
            </a:pPr>
            <a:r>
              <a:rPr lang="fr-CA" sz="2200" dirty="0"/>
              <a:t>Plusieurs études récentes révèlent les </a:t>
            </a:r>
            <a:r>
              <a:rPr lang="fr-CA" sz="2200" dirty="0" smtClean="0"/>
              <a:t>liens entre     entre </a:t>
            </a:r>
            <a:r>
              <a:rPr lang="fr-CA" sz="2200" dirty="0"/>
              <a:t>lecture et </a:t>
            </a:r>
            <a:r>
              <a:rPr lang="fr-CA" sz="2200" dirty="0" smtClean="0"/>
              <a:t>réussite scolaire.</a:t>
            </a:r>
          </a:p>
          <a:p>
            <a:pPr lvl="1" algn="just">
              <a:spcAft>
                <a:spcPts val="1200"/>
              </a:spcAft>
            </a:pPr>
            <a:r>
              <a:rPr lang="fr-CA" sz="2200" dirty="0" smtClean="0"/>
              <a:t>L’accès aux livres est important; plus les jeunes sont entourés de livres, plus ils perçoivent la lecture comme faisant partie intégrante de leurs vies. </a:t>
            </a:r>
          </a:p>
          <a:p>
            <a:pPr lvl="1" algn="just">
              <a:spcAft>
                <a:spcPts val="1200"/>
              </a:spcAft>
            </a:pPr>
            <a:r>
              <a:rPr lang="fr-CA" sz="2200" dirty="0" smtClean="0"/>
              <a:t>La médiation est la clé, elle peut faire une grande différence dans la stimulation de l’intérêt des élèves.</a:t>
            </a:r>
          </a:p>
          <a:p>
            <a:pPr lvl="1" algn="just">
              <a:spcAft>
                <a:spcPts val="1200"/>
              </a:spcAft>
            </a:pPr>
            <a:r>
              <a:rPr lang="fr-CA" sz="2200" dirty="0" smtClean="0"/>
              <a:t>Pour </a:t>
            </a:r>
            <a:r>
              <a:rPr lang="fr-CA" sz="2200" dirty="0"/>
              <a:t>cultiver le </a:t>
            </a:r>
            <a:r>
              <a:rPr lang="fr-CA" sz="2200" dirty="0" smtClean="0"/>
              <a:t>goût </a:t>
            </a:r>
            <a:r>
              <a:rPr lang="fr-CA" sz="2200" dirty="0"/>
              <a:t>de lire, la lecture doit être associée au </a:t>
            </a:r>
            <a:r>
              <a:rPr lang="fr-CA" sz="2200" dirty="0" smtClean="0"/>
              <a:t>plaisir et rester ludique!</a:t>
            </a:r>
          </a:p>
          <a:p>
            <a:pPr>
              <a:buAutoNum type="arabicPeriod"/>
            </a:pPr>
            <a:endParaRPr lang="fr-CA" sz="2400" b="1" dirty="0">
              <a:latin typeface="Arial Narrow" panose="020B0606020202030204" pitchFamily="34" charset="0"/>
            </a:endParaRPr>
          </a:p>
          <a:p>
            <a:pPr marL="0" indent="0"/>
            <a:endParaRPr lang="fr-CA" sz="2400" dirty="0"/>
          </a:p>
        </p:txBody>
      </p:sp>
      <p:pic>
        <p:nvPicPr>
          <p:cNvPr id="4098" name="Picture 2" descr="C:\Users\p000007714\AppData\Local\Microsoft\Windows\Temporary Internet Files\Content.IE5\0JUEFCXF\cochon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68">
            <a:off x="7418462" y="1567796"/>
            <a:ext cx="1319203" cy="173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Jouer avec tous les registres de la </a:t>
            </a:r>
            <a:r>
              <a:rPr lang="fr-CA" dirty="0" smtClean="0"/>
              <a:t>voix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99592" y="2204864"/>
            <a:ext cx="7520940" cy="45365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Le </a:t>
            </a:r>
            <a:r>
              <a:rPr lang="fr-CA" sz="2600" dirty="0"/>
              <a:t>timbre: guttural, fluet, doux, nasillard, chevrotant…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L’accent</a:t>
            </a:r>
            <a:r>
              <a:rPr lang="fr-CA" sz="2600" dirty="0"/>
              <a:t>: français, anglais, hispanique…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Le ton: </a:t>
            </a:r>
            <a:r>
              <a:rPr lang="fr-CA" sz="2600" dirty="0"/>
              <a:t>monocorde, </a:t>
            </a:r>
            <a:r>
              <a:rPr lang="fr-CA" sz="2600" dirty="0" smtClean="0"/>
              <a:t>chantant, discordant, pleurnichard…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Le rythme: lent, rapide, bégayé…sans oublier les silences aux moments de suspense!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L’intensité: parler, chuchoter, crier…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/>
              <a:t>L</a:t>
            </a:r>
            <a:r>
              <a:rPr lang="fr-CA" sz="2600" dirty="0" smtClean="0"/>
              <a:t>es bruitages: le vent, les vagues, les bruits de pas…</a:t>
            </a:r>
            <a:endParaRPr lang="fr-CA" sz="2600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5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05833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gestuelle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584" y="1700808"/>
            <a:ext cx="7520940" cy="201622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 Lire avec le corps et l’espace; raconter comme si on jouait au théâtre.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 Déguisez-vous: un seul accessoire peut suffire!</a:t>
            </a:r>
          </a:p>
        </p:txBody>
      </p:sp>
      <p:pic>
        <p:nvPicPr>
          <p:cNvPr id="21507" name="Picture 3" descr="C:\Users\p000007714\AppData\Local\Microsoft\Windows\Temporary Internet Files\Content.IE5\CEC866TB\geste4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2" y="3140968"/>
            <a:ext cx="2373399" cy="35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17375" y="3720755"/>
            <a:ext cx="4953562" cy="313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800" dirty="0" smtClean="0"/>
              <a:t>Jouer les émotions et les mimiques. (Le ridicule ne tue pas! </a:t>
            </a:r>
            <a:r>
              <a:rPr lang="fr-CA" sz="2800" dirty="0" smtClean="0">
                <a:sym typeface="Wingdings" panose="05000000000000000000" pitchFamily="2" charset="2"/>
              </a:rPr>
              <a:t></a:t>
            </a:r>
            <a:r>
              <a:rPr lang="fr-CA" sz="2800" dirty="0" smtClean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800" dirty="0" smtClean="0"/>
              <a:t> Mimez un mouvement, une attitude. Exemple: les enfants boudeurs</a:t>
            </a:r>
          </a:p>
          <a:p>
            <a:endParaRPr lang="fr-CA" sz="2000" dirty="0" smtClean="0">
              <a:latin typeface="Arial Narrow" panose="020B0606020202030204" pitchFamily="34" charset="0"/>
            </a:endParaRPr>
          </a:p>
          <a:p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1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3688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A</a:t>
            </a:r>
            <a:r>
              <a:rPr lang="fr-CA" dirty="0" smtClean="0"/>
              <a:t>près</a:t>
            </a:r>
            <a:r>
              <a:rPr lang="fr-CA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99592" y="2420888"/>
            <a:ext cx="7520940" cy="3816424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Faire le rituel de sortie; c’est le rituel d’entrée inversé.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Répondre aux questions des enfants suscitées par le récit.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Ranger </a:t>
            </a:r>
            <a:r>
              <a:rPr lang="fr-CA" sz="2600" dirty="0"/>
              <a:t>les objets utilisés</a:t>
            </a:r>
            <a:r>
              <a:rPr lang="fr-CA" sz="2600" dirty="0" smtClean="0"/>
              <a:t>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Faire, si le temps le permet, une activité de prolongement.</a:t>
            </a:r>
          </a:p>
        </p:txBody>
      </p:sp>
      <p:pic>
        <p:nvPicPr>
          <p:cNvPr id="22530" name="Picture 2" descr="C:\Users\p000007714\AppData\Local\Microsoft\Windows\Temporary Internet Files\Content.IE5\WTGCJKR0\questions-1014060_960_72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7650" r="7377" b="9509"/>
          <a:stretch/>
        </p:blipFill>
        <p:spPr bwMode="auto">
          <a:xfrm rot="21270539">
            <a:off x="1421568" y="370706"/>
            <a:ext cx="2083964" cy="19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7570" y="610129"/>
            <a:ext cx="756084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Activités de prolongement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1916832"/>
            <a:ext cx="7520940" cy="453650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b="1" dirty="0" smtClean="0">
                <a:latin typeface="Arial Narrow" panose="020B0606020202030204" pitchFamily="34" charset="0"/>
              </a:rPr>
              <a:t> </a:t>
            </a:r>
            <a:r>
              <a:rPr lang="fr-CA" sz="2600" dirty="0" smtClean="0"/>
              <a:t>Activité verbale: poser des questions aux enfants sur le thème de l’histoire pour susciter des réactions.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Activité motrice: activité en lien avec l’histoire pour leur permettre de bouger (jeu, saut, mime, ronde).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Activité de bricolage: toujours en lien avec l’histoire, cela permet aux enfants de rapporter un « souvenir » à la maison. </a:t>
            </a:r>
            <a:r>
              <a:rPr lang="fr-CA" sz="2600" dirty="0"/>
              <a:t>C</a:t>
            </a:r>
            <a:r>
              <a:rPr lang="fr-CA" sz="2600" dirty="0" smtClean="0"/>
              <a:t>ette activité pourrait aussi se transporter à la maison.</a:t>
            </a:r>
          </a:p>
        </p:txBody>
      </p:sp>
      <p:pic>
        <p:nvPicPr>
          <p:cNvPr id="23560" name="Picture 8" descr="C:\Users\p000007714\AppData\Local\Microsoft\Windows\Temporary Internet Files\Content.IE5\7KA9MZ7R\p106020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5" r="10328" b="4044"/>
          <a:stretch/>
        </p:blipFill>
        <p:spPr bwMode="auto">
          <a:xfrm rot="20534416">
            <a:off x="232013" y="795346"/>
            <a:ext cx="1421095" cy="1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Un exemple SVP</a:t>
            </a:r>
            <a:r>
              <a:rPr lang="fr-CA" dirty="0" smtClean="0"/>
              <a:t>!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125" y="4077072"/>
            <a:ext cx="7999079" cy="2448272"/>
          </a:xfrm>
        </p:spPr>
        <p:txBody>
          <a:bodyPr>
            <a:normAutofit lnSpcReduction="10000"/>
          </a:bodyPr>
          <a:lstStyle/>
          <a:p>
            <a:pPr lvl="0"/>
            <a:endParaRPr lang="fr-CA" sz="25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algn="ctr"/>
            <a:endParaRPr lang="fr-CA" sz="2800" dirty="0">
              <a:solidFill>
                <a:srgbClr val="000000"/>
              </a:solidFill>
            </a:endParaRPr>
          </a:p>
          <a:p>
            <a:pPr marL="45720" lvl="0" indent="0" algn="ctr">
              <a:buNone/>
            </a:pPr>
            <a:r>
              <a:rPr lang="fr-CA" sz="2800" dirty="0" smtClean="0">
                <a:solidFill>
                  <a:srgbClr val="000000"/>
                </a:solidFill>
              </a:rPr>
              <a:t>Site </a:t>
            </a:r>
            <a:r>
              <a:rPr lang="fr-CA" sz="2800" dirty="0">
                <a:solidFill>
                  <a:srgbClr val="000000"/>
                </a:solidFill>
              </a:rPr>
              <a:t>de l’association des bibliothèques publiques</a:t>
            </a:r>
          </a:p>
          <a:p>
            <a:pPr marL="45720" lvl="0" indent="0" algn="ctr">
              <a:buNone/>
            </a:pPr>
            <a:r>
              <a:rPr lang="fr-CA" sz="2800" dirty="0">
                <a:solidFill>
                  <a:srgbClr val="000000"/>
                </a:solidFill>
                <a:hlinkClick r:id="rId4"/>
              </a:rPr>
              <a:t>http://www.bpq-estrie.qc.ca/contes-enligne.html</a:t>
            </a:r>
            <a:endParaRPr lang="fr-CA" sz="2800" dirty="0">
              <a:solidFill>
                <a:srgbClr val="000000"/>
              </a:solidFill>
            </a:endParaRPr>
          </a:p>
          <a:p>
            <a:endParaRPr lang="fr-CA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708">
            <a:off x="761776" y="1840089"/>
            <a:ext cx="3917528" cy="27200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731230" y="2492896"/>
            <a:ext cx="4356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fr-CA" sz="2800" dirty="0">
                <a:solidFill>
                  <a:srgbClr val="000000"/>
                </a:solidFill>
              </a:rPr>
              <a:t>Imitons les professionnelles!</a:t>
            </a:r>
          </a:p>
        </p:txBody>
      </p:sp>
    </p:spTree>
    <p:extLst>
      <p:ext uri="{BB962C8B-B14F-4D97-AF65-F5344CB8AC3E}">
        <p14:creationId xmlns:p14="http://schemas.microsoft.com/office/powerpoint/2010/main" val="7755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54868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sz="4000" dirty="0" smtClean="0"/>
              <a:t>Comment choisir un livre à animer?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39552" y="1772816"/>
            <a:ext cx="7992888" cy="4482832"/>
          </a:xfrm>
        </p:spPr>
        <p:txBody>
          <a:bodyPr>
            <a:normAutofit fontScale="92500"/>
          </a:bodyPr>
          <a:lstStyle/>
          <a:p>
            <a:pPr marL="45720" indent="0" algn="ctr">
              <a:lnSpc>
                <a:spcPct val="115000"/>
              </a:lnSpc>
              <a:spcAft>
                <a:spcPts val="2400"/>
              </a:spcAft>
              <a:buNone/>
            </a:pPr>
            <a:r>
              <a:rPr lang="fr-CA" sz="2400" b="1" dirty="0" smtClean="0">
                <a:ea typeface="Calibri"/>
                <a:cs typeface="Times New Roman"/>
              </a:rPr>
              <a:t>Certains livres s’animent mieux que d’autres…testez-les à voix haute au besoin!</a:t>
            </a:r>
            <a:r>
              <a:rPr lang="fr-CA" sz="2400" b="1" dirty="0">
                <a:ea typeface="Calibri"/>
                <a:cs typeface="Times New Roman"/>
              </a:rPr>
              <a:t> </a:t>
            </a:r>
            <a:r>
              <a:rPr lang="fr-CA" sz="2400" b="1" dirty="0" smtClean="0">
                <a:ea typeface="Calibri"/>
                <a:cs typeface="Times New Roman"/>
              </a:rPr>
              <a:t>Partez de livres que vous aimez, qui vous allument, et surtout, faites-vous confiance!</a:t>
            </a:r>
            <a:endParaRPr lang="fr-CA" sz="2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ea typeface="Calibri"/>
                <a:cs typeface="Times New Roman"/>
              </a:rPr>
              <a:t>Livres à structure répétitive</a:t>
            </a:r>
            <a:endParaRPr lang="fr-CA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ea typeface="Calibri"/>
                <a:cs typeface="Times New Roman"/>
              </a:rPr>
              <a:t>Livres créés pour faciliter l’animation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ea typeface="Calibri"/>
                <a:cs typeface="Times New Roman"/>
              </a:rPr>
              <a:t>Livres dont le texte et la forme de l’écriture donnent une intention d’animation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CA" sz="2400" dirty="0" smtClean="0">
                <a:ea typeface="Calibri"/>
                <a:cs typeface="Times New Roman"/>
              </a:rPr>
              <a:t>Livres qui « bougent »</a:t>
            </a: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fr-CA" sz="2400" dirty="0">
              <a:latin typeface="Calibri"/>
              <a:ea typeface="Calibri"/>
              <a:cs typeface="Times New Roman"/>
            </a:endParaRPr>
          </a:p>
          <a:p>
            <a:pPr marL="45720" indent="0">
              <a:lnSpc>
                <a:spcPct val="115000"/>
              </a:lnSpc>
              <a:spcAft>
                <a:spcPts val="1000"/>
              </a:spcAft>
              <a:buNone/>
            </a:pPr>
            <a:endParaRPr lang="fr-CA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25602" name="Picture 2" descr="C:\Users\p000007714\AppData\Local\Microsoft\Windows\Temporary Internet Files\Content.IE5\OT514KLI\books-131630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13176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1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8643" y="457237"/>
            <a:ext cx="8064895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Livres à structure répétitive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101">
            <a:off x="6567057" y="1822137"/>
            <a:ext cx="2165279" cy="2203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140">
            <a:off x="513669" y="1752377"/>
            <a:ext cx="2184094" cy="22937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198">
            <a:off x="1724764" y="4548786"/>
            <a:ext cx="2326279" cy="189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www.livresouverts.qc.ca/images/livres/49299b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87" y="1594980"/>
            <a:ext cx="1733187" cy="2495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vresouverts.qc.ca/images/livres/38386a.jpg">
            <a:hlinkClick r:id="rId16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894">
            <a:off x="7521678" y="4413145"/>
            <a:ext cx="1468427" cy="20557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livresouverts.qc.ca/images/livres/27341a.jpg">
            <a:hlinkClick r:id="rId16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5" y="4144556"/>
            <a:ext cx="1649019" cy="22261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livresouverts.qc.ca/images/livres/44631a.jpg">
            <a:hlinkClick r:id="rId16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402">
            <a:off x="4716350" y="1430033"/>
            <a:ext cx="1810563" cy="22813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livresouverts.qc.ca/images/livres/47672b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194">
            <a:off x="4003428" y="4200639"/>
            <a:ext cx="1879118" cy="21140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livresouverts.qc.ca/images/livres/45832b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8429">
            <a:off x="5767941" y="4538028"/>
            <a:ext cx="1662430" cy="19949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vresouverts.qc.ca/images/livres/38608b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1874608" cy="2376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vresouverts.qc.ca/images/livres/39666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0" y="1355502"/>
            <a:ext cx="1843044" cy="2182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ivresouverts.qc.ca/images/livres/34616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8999"/>
            <a:ext cx="1800200" cy="25514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ivresouverts.qc.ca/images/livres/41596b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156384" cy="26954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livresouverts.qc.ca/images/livres/48130b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12" y="293218"/>
            <a:ext cx="1471643" cy="19195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livresouverts.qc.ca/images/livres/38734b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76" y="2914545"/>
            <a:ext cx="1687096" cy="1984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livresouverts.qc.ca/images/livres/45198b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8054"/>
            <a:ext cx="1519794" cy="1996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livresouverts.qc.ca/images/livres/25245b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92" y="299951"/>
            <a:ext cx="1802056" cy="1464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livresouverts.qc.ca/images/livres/49408b.jp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021425" cy="22322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livresouverts.qc.ca/images/livres/43843b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7" y="1129305"/>
            <a:ext cx="1406577" cy="2025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enaud-bray.com/ImagesEditeurs/PG/1797/1797217-gf.jpg">
            <a:hlinkClick r:id="rId23"/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7" y="4756553"/>
            <a:ext cx="1687737" cy="20662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0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Livres qui facilitent l’animation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56792"/>
            <a:ext cx="2141938" cy="2966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4" y="1556792"/>
            <a:ext cx="2082741" cy="29054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916832"/>
            <a:ext cx="2122276" cy="2939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50897"/>
            <a:ext cx="2132056" cy="2941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837561"/>
            <a:ext cx="2093073" cy="29414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604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404664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typographie donne une intention d’animation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140">
            <a:off x="310595" y="2114063"/>
            <a:ext cx="2007649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renaud-bray.com/ImagesEditeurs/PG/1181/1181822-gf.jpg">
            <a:hlinkClick r:id="rId11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0898">
            <a:off x="4487326" y="2098908"/>
            <a:ext cx="2160240" cy="23323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livresouverts.qc.ca/images/livres/48984a.jpg">
            <a:hlinkClick r:id="rId13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627">
            <a:off x="6871681" y="4396351"/>
            <a:ext cx="1567567" cy="2194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media.com/img1c1000-9782924645017.jpg">
            <a:hlinkClick r:id="rId15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82" y="2167858"/>
            <a:ext cx="1847304" cy="25384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vresouverts.qc.ca/images/livres/48200b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18" y="4267221"/>
            <a:ext cx="1831432" cy="23379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age2.archambault.ca/2/B/E/7/ACH002877363.0.580x580.jpg">
            <a:hlinkClick r:id="rId18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239">
            <a:off x="7073123" y="2078006"/>
            <a:ext cx="1576701" cy="23382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2" descr="image00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5" t="13901" r="13657" b="9610"/>
          <a:stretch/>
        </p:blipFill>
        <p:spPr bwMode="auto">
          <a:xfrm rot="21109776">
            <a:off x="467544" y="5085184"/>
            <a:ext cx="3720621" cy="13852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Plan de la rencontre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584" y="1556792"/>
            <a:ext cx="7920880" cy="50405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r-CA" sz="800" b="1" dirty="0" smtClean="0">
              <a:latin typeface="Arial Narrow" panose="020B0606020202030204" pitchFamily="34" charset="0"/>
            </a:endParaRPr>
          </a:p>
          <a:p>
            <a:r>
              <a:rPr lang="fr-CA" sz="2800" b="1" dirty="0" smtClean="0"/>
              <a:t>Animer un livre</a:t>
            </a:r>
          </a:p>
          <a:p>
            <a:pPr lvl="1"/>
            <a:r>
              <a:rPr lang="fr-CA" sz="2400" b="1" dirty="0" smtClean="0"/>
              <a:t> Quelques trucs pour une animation réussie</a:t>
            </a:r>
          </a:p>
          <a:p>
            <a:pPr lvl="1"/>
            <a:r>
              <a:rPr lang="fr-CA" sz="2400" b="1" dirty="0" smtClean="0"/>
              <a:t> Un exemple SVP!</a:t>
            </a:r>
          </a:p>
          <a:p>
            <a:pPr lvl="1"/>
            <a:r>
              <a:rPr lang="fr-CA" sz="2400" b="1" dirty="0" smtClean="0"/>
              <a:t> Quelques suggestions de livres</a:t>
            </a:r>
          </a:p>
          <a:p>
            <a:pPr>
              <a:spcAft>
                <a:spcPts val="0"/>
              </a:spcAft>
            </a:pPr>
            <a:endParaRPr lang="fr-CA" sz="2000" b="1" dirty="0" smtClean="0"/>
          </a:p>
          <a:p>
            <a:r>
              <a:rPr lang="fr-CA" sz="2800" b="1" dirty="0" smtClean="0"/>
              <a:t> Activités d’animation en lien avec les livres</a:t>
            </a:r>
          </a:p>
          <a:p>
            <a:pPr lvl="1"/>
            <a:r>
              <a:rPr lang="fr-CA" sz="2600" b="1" dirty="0" smtClean="0"/>
              <a:t> </a:t>
            </a:r>
            <a:r>
              <a:rPr lang="fr-CA" sz="2400" b="1" dirty="0" smtClean="0"/>
              <a:t>Activités d’animation courtes</a:t>
            </a:r>
          </a:p>
          <a:p>
            <a:pPr lvl="1"/>
            <a:r>
              <a:rPr lang="fr-CA" sz="2400" b="1" dirty="0" smtClean="0"/>
              <a:t> Activités d’animation longues</a:t>
            </a:r>
          </a:p>
          <a:p>
            <a:pPr lvl="1"/>
            <a:r>
              <a:rPr lang="fr-CA" sz="2400" b="1" dirty="0" smtClean="0"/>
              <a:t> Autres ressources</a:t>
            </a:r>
          </a:p>
          <a:p>
            <a:endParaRPr lang="fr-CA" sz="2400" b="1" dirty="0" smtClean="0">
              <a:latin typeface="Arial Narrow" panose="020B0606020202030204" pitchFamily="34" charset="0"/>
            </a:endParaRPr>
          </a:p>
          <a:p>
            <a:pPr>
              <a:buAutoNum type="arabicPeriod"/>
            </a:pPr>
            <a:endParaRPr lang="fr-CA" sz="2400" b="1" dirty="0">
              <a:latin typeface="Arial Narrow" panose="020B0606020202030204" pitchFamily="34" charset="0"/>
            </a:endParaRPr>
          </a:p>
          <a:p>
            <a:pPr marL="0" indent="0"/>
            <a:endParaRPr lang="fr-CA" sz="2400" dirty="0"/>
          </a:p>
        </p:txBody>
      </p:sp>
      <p:pic>
        <p:nvPicPr>
          <p:cNvPr id="5124" name="Picture 4" descr="C:\Users\p000007714\AppData\Local\Microsoft\Windows\Temporary Internet Files\Content.IE5\0JUEFCXF\arrow-right-310628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85184"/>
            <a:ext cx="4427984" cy="22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Des livres qui bougent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39552" y="1988840"/>
            <a:ext cx="7056784" cy="3816424"/>
          </a:xfrm>
        </p:spPr>
        <p:txBody>
          <a:bodyPr/>
          <a:lstStyle/>
          <a:p>
            <a:pPr marL="45720" indent="0" algn="just">
              <a:spcAft>
                <a:spcPts val="1800"/>
              </a:spcAft>
              <a:buNone/>
            </a:pPr>
            <a:r>
              <a:rPr lang="fr-CA" dirty="0" smtClean="0"/>
              <a:t>Les enfants sont turbulents? Utilisez des livres qui impliquent le lecteur!</a:t>
            </a:r>
          </a:p>
          <a:p>
            <a:pPr marL="45720" indent="0" algn="just">
              <a:spcAft>
                <a:spcPts val="1800"/>
              </a:spcAft>
              <a:buNone/>
            </a:pPr>
            <a:r>
              <a:rPr lang="fr-CA" dirty="0" smtClean="0"/>
              <a:t>Ces livres demandent une plus grande implication de la part du lecteur, et donc une plus grande concentration: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 smtClean="0"/>
              <a:t>Albums ou BD sans texte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dirty="0" smtClean="0"/>
              <a:t>Livres interactifs; demandent la participation directe du lecteur, interpelle le lecteur. </a:t>
            </a:r>
          </a:p>
          <a:p>
            <a:pPr marL="45720" indent="0">
              <a:buNone/>
            </a:pPr>
            <a:endParaRPr lang="fr-CA" dirty="0"/>
          </a:p>
        </p:txBody>
      </p:sp>
      <p:pic>
        <p:nvPicPr>
          <p:cNvPr id="26627" name="Picture 3" descr="C:\Users\p000007714\AppData\Local\Microsoft\Windows\Temporary Internet Files\Content.IE5\7KA9MZ7R\Anonymous-Dancer-sketch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3585363"/>
            <a:ext cx="17317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8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Livres interactifs</a:t>
            </a:r>
            <a:endParaRPr lang="fr-CA" dirty="0"/>
          </a:p>
        </p:txBody>
      </p:sp>
      <p:pic>
        <p:nvPicPr>
          <p:cNvPr id="5122" name="Picture 2" descr="http://www.renaud-bray.com/ImagesEditeurs/PG/1642/1642190-gf.jpg">
            <a:hlinkClick r:id="rId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2298393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rve-tullet.com/medias/photos/photo_unj0rr.jpg">
            <a:hlinkClick r:id="rId10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253630" cy="22536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renaud-bray.com/ImagesEditeurs/PG/1459/1459642-gf.jpg">
            <a:hlinkClick r:id="rId12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17287"/>
            <a:ext cx="2425253" cy="2969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mages-na.ssl-images-amazon.com/images/I/51E4-tnBxRL._SX258_BO1,204,203,200_.jpg">
            <a:hlinkClick r:id="rId14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85120"/>
            <a:ext cx="2476500" cy="31242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enaud-bray.com/ImagesEditeurs/PG/1802/1802225-gf.jpg">
            <a:hlinkClick r:id="rId16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278" y="3841731"/>
            <a:ext cx="2440289" cy="24590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548680"/>
            <a:ext cx="748883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BD </a:t>
            </a:r>
            <a:r>
              <a:rPr lang="fr-CA" dirty="0" smtClean="0"/>
              <a:t>et albums </a:t>
            </a:r>
            <a:r>
              <a:rPr lang="fr-CA" dirty="0"/>
              <a:t>sans </a:t>
            </a:r>
            <a:r>
              <a:rPr lang="fr-CA" dirty="0" smtClean="0"/>
              <a:t>texte</a:t>
            </a:r>
            <a:endParaRPr lang="fr-CA" dirty="0"/>
          </a:p>
        </p:txBody>
      </p:sp>
      <p:pic>
        <p:nvPicPr>
          <p:cNvPr id="2050" name="Picture 2" descr="http://milleviesenune.com/wp-content/uploads/2014/07/petitpoilu.jpg">
            <a:hlinkClick r:id="rId10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071">
            <a:off x="367060" y="1766131"/>
            <a:ext cx="1728192" cy="22945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mages-chapitre.com/ima2/original/720/21615720_1302928.jpg">
            <a:hlinkClick r:id="rId12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2583">
            <a:off x="899592" y="4188783"/>
            <a:ext cx="1656184" cy="2267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oinbd.com/series-bd/hugo/le-croque-mouton/images/couverture/20080926220326_t1.jpg">
            <a:hlinkClick r:id="rId14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58">
            <a:off x="2398068" y="1766131"/>
            <a:ext cx="1656184" cy="21944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vresouverts.qc.ca/images/livres/26938b.jpg">
            <a:hlinkClick r:id="rId16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049">
            <a:off x="6948264" y="1556792"/>
            <a:ext cx="1777012" cy="2129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ic.fnac-static.com/multimedia/FR/Images_Produits/FR/fnac.com/Visual_Principal_340/9/2/2/9782211043229.jpg">
            <a:hlinkClick r:id="rId18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8" r="9781"/>
          <a:stretch/>
        </p:blipFill>
        <p:spPr bwMode="auto">
          <a:xfrm rot="386722">
            <a:off x="3403349" y="4188782"/>
            <a:ext cx="1802752" cy="22534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cedesenseignants.com/components/com_virtuemart/shop_image/product/9782878334005pre.png">
            <a:hlinkClick r:id="rId20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127">
            <a:off x="5940152" y="4188783"/>
            <a:ext cx="2568764" cy="21253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vdl.fr/svdl/public/dessine/9782211205719FS.gif">
            <a:hlinkClick r:id="rId22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473">
            <a:off x="4355976" y="2029912"/>
            <a:ext cx="2293414" cy="1763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679701" y="2420888"/>
            <a:ext cx="7520940" cy="37804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La bibliothèque de l’école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La bibliothèque municipale</a:t>
            </a:r>
            <a:endParaRPr lang="fr-CA" sz="2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600" dirty="0" smtClean="0"/>
              <a:t> Les ressources du Centre de documentation du </a:t>
            </a:r>
            <a:r>
              <a:rPr lang="fr-CA" sz="2600" dirty="0"/>
              <a:t>C</a:t>
            </a:r>
            <a:r>
              <a:rPr lang="fr-CA" sz="2600" dirty="0" smtClean="0"/>
              <a:t>entre administratif </a:t>
            </a:r>
            <a:r>
              <a:rPr lang="fr-CA" sz="2600" b="1" dirty="0" smtClean="0"/>
              <a:t>(Carrefour pédagogique </a:t>
            </a:r>
            <a:r>
              <a:rPr lang="fr-CA" sz="2600" b="1" dirty="0" smtClean="0">
                <a:sym typeface="Wingdings" panose="05000000000000000000" pitchFamily="2" charset="2"/>
              </a:rPr>
              <a:t> Regard  Toutes les écoles primaires</a:t>
            </a:r>
            <a:r>
              <a:rPr lang="fr-CA" sz="2600" b="1" dirty="0" smtClean="0"/>
              <a:t>)</a:t>
            </a:r>
            <a:endParaRPr lang="fr-CA" sz="2600" b="1" dirty="0" smtClean="0">
              <a:hlinkClick r:id="rId4"/>
            </a:endParaRPr>
          </a:p>
          <a:p>
            <a:pPr marL="45720" indent="0" algn="ctr">
              <a:spcBef>
                <a:spcPts val="1800"/>
              </a:spcBef>
              <a:spcAft>
                <a:spcPts val="0"/>
              </a:spcAft>
              <a:buNone/>
            </a:pP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mizar2.csdessommets.qc.ca/regard_sommets/Pages/Front/Accueil/Accueil.aspx#lisucc</a:t>
            </a:r>
            <a:endParaRPr lang="fr-CA" dirty="0" smtClean="0"/>
          </a:p>
          <a:p>
            <a:pPr marL="45720" indent="0" algn="ctr">
              <a:buNone/>
            </a:pP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3568" y="332656"/>
            <a:ext cx="78488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Utilisez toutes les ressources disponibles!</a:t>
            </a:r>
            <a:endParaRPr lang="fr-CA" dirty="0"/>
          </a:p>
        </p:txBody>
      </p:sp>
      <p:pic>
        <p:nvPicPr>
          <p:cNvPr id="28674" name="Picture 2" descr="C:\Users\p000007714\AppData\Local\Microsoft\Windows\Temporary Internet Files\Content.IE5\OT514KLI\boy-160168_128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46501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3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fr-CA" dirty="0" smtClean="0"/>
              <a:t>Activités d’animation courtes</a:t>
            </a:r>
            <a:endParaRPr lang="fr-CA" dirty="0"/>
          </a:p>
        </p:txBody>
      </p:sp>
      <p:pic>
        <p:nvPicPr>
          <p:cNvPr id="2050" name="Picture 2" descr="C:\Users\p000007714\AppData\Local\Microsoft\Windows\Temporary Internet Files\Content.IE5\EK1YJWM3\lecturedessin[1]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3173"/>
            <a:ext cx="6553462" cy="571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62068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Trucs et conseils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475656" y="2276872"/>
            <a:ext cx="6400800" cy="347472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Impliquer les enfants</a:t>
            </a:r>
          </a:p>
          <a:p>
            <a:pPr marL="45720" indent="0" algn="just">
              <a:buNone/>
            </a:pPr>
            <a:endParaRPr lang="fr-CA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Tenter de découvrir leurs champs d’intérêt et les impliquer dans les décisions. </a:t>
            </a:r>
          </a:p>
          <a:p>
            <a:pPr marL="45720" indent="0" algn="just">
              <a:buNone/>
            </a:pPr>
            <a:endParaRPr lang="fr-CA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Si c’est possible, donner le choix entre quelques activités. </a:t>
            </a:r>
            <a:endParaRPr lang="fr-CA" sz="2400" dirty="0"/>
          </a:p>
        </p:txBody>
      </p:sp>
      <p:pic>
        <p:nvPicPr>
          <p:cNvPr id="27650" name="Picture 2" descr="C:\Users\p000007714\AppData\Local\Microsoft\Windows\Temporary Internet Files\Content.IE5\7KA9MZ7R\enfant_gifte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91188"/>
            <a:ext cx="1874212" cy="210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6156" y="914921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Les thématiques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1600" y="2204864"/>
            <a:ext cx="7200800" cy="405078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Mettre des livres en valeur lors des fêtes.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Offrir des activités de lecture spéciales: lire dans le noir à l’Halloween, avec du chocolat chaud à la St-Valentin, avec un accessoire de pirate, etc. 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Utiliser des livres selon les thématiques exploitées: insectes, jardins, alimentation, etc. 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400" dirty="0" smtClean="0"/>
              <a:t>La lecture d’un album peut aussi servir à amorcer ou à clore un thème. </a:t>
            </a:r>
          </a:p>
          <a:p>
            <a:endParaRPr lang="fr-CA" dirty="0"/>
          </a:p>
        </p:txBody>
      </p:sp>
      <p:pic>
        <p:nvPicPr>
          <p:cNvPr id="29702" name="Picture 6" descr="C:\Users\p000007714\AppData\Local\Microsoft\Windows\Temporary Internet Files\Content.IE5\OT514KLI\Coeur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5" y="33129"/>
            <a:ext cx="2199903" cy="17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92" y="1058105"/>
            <a:ext cx="11525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 descr="C:\Users\p000007714\AppData\Local\Microsoft\Windows\Temporary Internet Files\Content.IE5\CEC866TB\christmas-tree-152059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8" y="193176"/>
            <a:ext cx="1549664" cy="17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C:\Program Files (x86)\Microsoft Office\MEDIA\CAGCAT10\j0305493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16" y="5499668"/>
            <a:ext cx="1505758" cy="12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C:\Users\p000007714\AppData\Local\Microsoft\Windows\Temporary Internet Files\Content.IE5\OT514KLI\butterfly-153868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150" flipH="1">
            <a:off x="143763" y="5556110"/>
            <a:ext cx="1143076" cy="11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499916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Le domino des livres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539552" y="1844824"/>
            <a:ext cx="7992888" cy="4536504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fr-CA" dirty="0" smtClean="0"/>
              <a:t>Objectif: Trouver différents points communs au-delà du contenu.</a:t>
            </a:r>
          </a:p>
          <a:p>
            <a:pPr algn="just"/>
            <a:r>
              <a:rPr lang="fr-CA" dirty="0" smtClean="0"/>
              <a:t>Choisir des livres variés au hasard, de 15 à 40 selon le nombre d’enfants. </a:t>
            </a:r>
          </a:p>
          <a:p>
            <a:pPr lvl="1" algn="just"/>
            <a:r>
              <a:rPr lang="fr-CA" dirty="0" smtClean="0"/>
              <a:t>Étendre les livres à vue sur une table. </a:t>
            </a:r>
          </a:p>
          <a:p>
            <a:pPr lvl="1" algn="just"/>
            <a:r>
              <a:rPr lang="fr-CA" dirty="0" smtClean="0"/>
              <a:t>Demander aux élèves de s’asseoir par terre en formant un grand cercle. </a:t>
            </a:r>
          </a:p>
          <a:p>
            <a:pPr lvl="1" algn="just">
              <a:spcAft>
                <a:spcPts val="1200"/>
              </a:spcAft>
            </a:pPr>
            <a:r>
              <a:rPr lang="fr-CA" dirty="0" smtClean="0"/>
              <a:t>Déposer un livre au centre. À tour de rôle, les élèves doivent choisir un livre sur la table, le déposer à côté d’un livre au centre et expliquer le point commun entre les deux. </a:t>
            </a:r>
          </a:p>
          <a:p>
            <a:pPr algn="just"/>
            <a:r>
              <a:rPr lang="fr-CA" dirty="0" smtClean="0"/>
              <a:t>Avantage: permet à tous de participer</a:t>
            </a:r>
          </a:p>
          <a:p>
            <a:pPr lvl="1" algn="just"/>
            <a:r>
              <a:rPr lang="fr-CA" dirty="0"/>
              <a:t>L</a:t>
            </a:r>
            <a:r>
              <a:rPr lang="fr-CA" dirty="0" smtClean="0"/>
              <a:t>es petits trouveront des points communs simples (forme, couleur, images) et les grands un peu plus complexes (thème, genre, auteur). </a:t>
            </a:r>
            <a:endParaRPr lang="fr-CA" dirty="0"/>
          </a:p>
        </p:txBody>
      </p:sp>
      <p:pic>
        <p:nvPicPr>
          <p:cNvPr id="1027" name="Picture 3" descr="C:\Users\p000007714\AppData\Local\Microsoft\Windows\Temporary Internet Files\Content.IE5\2J8EWJZB\domino-1358093360pgS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r="6368" b="10468"/>
          <a:stretch/>
        </p:blipFill>
        <p:spPr bwMode="auto">
          <a:xfrm>
            <a:off x="6516216" y="260648"/>
            <a:ext cx="2304256" cy="13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548680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piqure lecture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584" y="1844824"/>
            <a:ext cx="7416824" cy="419480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CA" dirty="0" smtClean="0"/>
              <a:t>Objectif: Donner des suggestions de lecture aux autres élèves et exprimer ses préférences.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Chaque élève doit apporter et présenter son livre préféré.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Donner un défi aux plus grands: tu as 1 minute pour donner aux autres l’envie irrésistible de lire ce livre!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Cette activité peut d’abord être faite par l’adulte, </a:t>
            </a:r>
            <a:r>
              <a:rPr lang="fr-CA" dirty="0"/>
              <a:t>puis par les </a:t>
            </a:r>
            <a:r>
              <a:rPr lang="fr-CA" dirty="0" smtClean="0"/>
              <a:t>élèves lorsqu’ils sont prêts.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Les livres présentés ont avantage à être exposés et échangés parmi les élèves. </a:t>
            </a:r>
            <a:endParaRPr lang="fr-CA" dirty="0"/>
          </a:p>
          <a:p>
            <a:pPr algn="just"/>
            <a:endParaRPr lang="fr-CA" dirty="0"/>
          </a:p>
        </p:txBody>
      </p:sp>
      <p:pic>
        <p:nvPicPr>
          <p:cNvPr id="4" name="Image 3" descr="C:\Users\p000007714\AppData\Local\Microsoft\Windows\Temporary Internet Files\Content.IE5\TJBD1T9D\Piqure (1)[1].jpg"/>
          <p:cNvPicPr/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4132"/>
            <a:ext cx="1512168" cy="1620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3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91680" y="548972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La piqure lecture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043608" y="1916832"/>
            <a:ext cx="7128792" cy="4194800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2400"/>
              </a:spcAft>
              <a:buNone/>
              <a:tabLst>
                <a:tab pos="3886200" algn="r"/>
              </a:tabLst>
            </a:pPr>
            <a:r>
              <a:rPr lang="fr-CA" sz="2400" b="1" dirty="0" smtClean="0">
                <a:latin typeface="Jokerman"/>
                <a:ea typeface="MS Mincho"/>
              </a:rPr>
              <a:t>Quelques petits </a:t>
            </a:r>
            <a:r>
              <a:rPr lang="fr-CA" sz="2400" b="1" dirty="0">
                <a:latin typeface="Jokerman"/>
                <a:ea typeface="MS Mincho"/>
              </a:rPr>
              <a:t>trucs</a:t>
            </a:r>
            <a:r>
              <a:rPr lang="fr-CA" sz="2400" b="1" dirty="0" smtClean="0">
                <a:latin typeface="Jokerman"/>
                <a:ea typeface="MS Mincho"/>
              </a:rPr>
              <a:t>!</a:t>
            </a:r>
            <a:endParaRPr lang="fr-CA" dirty="0">
              <a:ea typeface="MS Mincho"/>
            </a:endParaRPr>
          </a:p>
          <a:p>
            <a:pPr algn="just">
              <a:spcBef>
                <a:spcPts val="400"/>
              </a:spcBef>
              <a:spcAft>
                <a:spcPts val="1200"/>
              </a:spcAft>
              <a:tabLst>
                <a:tab pos="3886200" algn="r"/>
              </a:tabLst>
            </a:pPr>
            <a:r>
              <a:rPr lang="fr-CA" dirty="0" smtClean="0">
                <a:ea typeface="MS Mincho"/>
              </a:rPr>
              <a:t> Fais un résumé rapide de l’histoire, puis donne ton opinion;</a:t>
            </a:r>
          </a:p>
          <a:p>
            <a:pPr algn="just">
              <a:spcBef>
                <a:spcPts val="400"/>
              </a:spcBef>
              <a:spcAft>
                <a:spcPts val="1200"/>
              </a:spcAft>
              <a:tabLst>
                <a:tab pos="3886200" algn="r"/>
              </a:tabLst>
            </a:pPr>
            <a:r>
              <a:rPr lang="fr-CA" dirty="0" smtClean="0">
                <a:ea typeface="MS Mincho"/>
              </a:rPr>
              <a:t> Arrête </a:t>
            </a:r>
            <a:r>
              <a:rPr lang="fr-CA" dirty="0">
                <a:ea typeface="MS Mincho"/>
              </a:rPr>
              <a:t>de raconter l’histoire quand </a:t>
            </a:r>
            <a:r>
              <a:rPr lang="fr-CA" dirty="0" smtClean="0">
                <a:ea typeface="MS Mincho"/>
              </a:rPr>
              <a:t>un évènement </a:t>
            </a:r>
            <a:r>
              <a:rPr lang="fr-CA" dirty="0">
                <a:ea typeface="MS Mincho"/>
              </a:rPr>
              <a:t>important se produit;</a:t>
            </a:r>
          </a:p>
          <a:p>
            <a:pPr marL="342900" indent="-342900" algn="just">
              <a:spcBef>
                <a:spcPts val="400"/>
              </a:spcBef>
              <a:spcAft>
                <a:spcPts val="1200"/>
              </a:spcAft>
              <a:tabLst>
                <a:tab pos="3886200" algn="r"/>
              </a:tabLst>
            </a:pPr>
            <a:r>
              <a:rPr lang="fr-CA" dirty="0" smtClean="0">
                <a:ea typeface="MS Mincho"/>
              </a:rPr>
              <a:t>Laisse </a:t>
            </a:r>
            <a:r>
              <a:rPr lang="fr-CA" dirty="0">
                <a:ea typeface="MS Mincho"/>
              </a:rPr>
              <a:t>ton public sur une intrigue ou un élément nouveau;</a:t>
            </a:r>
          </a:p>
          <a:p>
            <a:pPr marL="342900" indent="-342900" algn="just">
              <a:spcBef>
                <a:spcPts val="400"/>
              </a:spcBef>
              <a:spcAft>
                <a:spcPts val="0"/>
              </a:spcAft>
              <a:tabLst>
                <a:tab pos="3886200" algn="r"/>
              </a:tabLst>
            </a:pPr>
            <a:r>
              <a:rPr lang="fr-CA" dirty="0">
                <a:ea typeface="MS Mincho"/>
              </a:rPr>
              <a:t>Ne dis pas la fin!!!</a:t>
            </a:r>
          </a:p>
          <a:p>
            <a:endParaRPr lang="fr-CA" dirty="0"/>
          </a:p>
        </p:txBody>
      </p:sp>
      <p:pic>
        <p:nvPicPr>
          <p:cNvPr id="2052" name="Picture 4" descr="C:\Users\p000007714\AppData\Local\Microsoft\Windows\Temporary Internet Files\Content.IE5\WMBKC0YA\book-783394_960_720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52609"/>
            <a:ext cx="3373615" cy="16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000007714\AppData\Local\Microsoft\Windows\Temporary Internet Files\Content.IE5\2J8EWJZB\livre-20d-20or[1]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727647" cy="16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620688"/>
            <a:ext cx="8208912" cy="172819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Quelques trucs pour une animation </a:t>
            </a:r>
            <a:r>
              <a:rPr lang="fr-CA" dirty="0" smtClean="0"/>
              <a:t>réussie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2699792" y="2708920"/>
            <a:ext cx="5904656" cy="360040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600" b="1" dirty="0" smtClean="0">
                <a:latin typeface="Arial Narrow" panose="020B0606020202030204" pitchFamily="34" charset="0"/>
              </a:rPr>
              <a:t> </a:t>
            </a:r>
            <a:r>
              <a:rPr lang="fr-CA" sz="2600" dirty="0" smtClean="0"/>
              <a:t>Animer </a:t>
            </a:r>
            <a:r>
              <a:rPr lang="fr-CA" sz="2600" dirty="0"/>
              <a:t>la lecture, c’est transformer la lecture à voix haute en spectacle</a:t>
            </a:r>
            <a:r>
              <a:rPr lang="fr-CA" sz="2600" dirty="0" smtClean="0"/>
              <a:t>.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sz="2600" dirty="0" smtClean="0"/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Le </a:t>
            </a:r>
            <a:r>
              <a:rPr lang="fr-CA" sz="2600" dirty="0"/>
              <a:t>plaisir avant tout</a:t>
            </a:r>
            <a:r>
              <a:rPr lang="fr-CA" sz="2600" dirty="0" smtClean="0"/>
              <a:t>!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fr-CA" sz="2600" dirty="0" smtClean="0"/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La lecture ne devrait pas être une corvée, ni pour l’adulte, ni pour l’enfant.</a:t>
            </a:r>
            <a:endParaRPr lang="fr-CA" sz="2600" dirty="0"/>
          </a:p>
          <a:p>
            <a:endParaRPr lang="fr-CA" dirty="0"/>
          </a:p>
        </p:txBody>
      </p:sp>
      <p:pic>
        <p:nvPicPr>
          <p:cNvPr id="6148" name="Picture 4" descr="C:\Users\p000007714\AppData\Local\Microsoft\Windows\Temporary Internet Files\Content.IE5\GR92AYBL\snow-man-1096336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" y="2636912"/>
            <a:ext cx="25002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7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35696" y="554219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Le vieux livre à secrets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951151" y="1995592"/>
            <a:ext cx="6934426" cy="3085265"/>
          </a:xfrm>
        </p:spPr>
        <p:txBody>
          <a:bodyPr>
            <a:normAutofit fontScale="92500" lnSpcReduction="10000"/>
          </a:bodyPr>
          <a:lstStyle/>
          <a:p>
            <a:pPr marL="45720" indent="0">
              <a:spcAft>
                <a:spcPts val="2400"/>
              </a:spcAft>
              <a:buNone/>
            </a:pPr>
            <a:r>
              <a:rPr lang="fr-CA" dirty="0" smtClean="0"/>
              <a:t>Objectif: transformer un vieux livre en boite aux trésors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Tournez quelques pages du livre qui resteront intactes. 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Dessiner un rectangle sur la première page à découper. </a:t>
            </a:r>
          </a:p>
          <a:p>
            <a:pPr lvl="1">
              <a:spcAft>
                <a:spcPts val="1200"/>
              </a:spcAft>
            </a:pPr>
            <a:r>
              <a:rPr lang="fr-CA" dirty="0" smtClean="0"/>
              <a:t>À l’aide d’une paire de ciseaux ou d’un </a:t>
            </a:r>
            <a:r>
              <a:rPr lang="fr-CA" dirty="0" err="1" smtClean="0"/>
              <a:t>exacto</a:t>
            </a:r>
            <a:r>
              <a:rPr lang="fr-CA" dirty="0" smtClean="0"/>
              <a:t>, découper quelques pages à la fois. </a:t>
            </a:r>
          </a:p>
          <a:p>
            <a:endParaRPr lang="fr-CA" dirty="0"/>
          </a:p>
          <a:p>
            <a:pPr marL="45720" indent="0">
              <a:buNone/>
            </a:pP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2052" name="Picture 4" descr="C:\Users\p000007714\AppData\Local\Microsoft\Windows\Temporary Internet Files\Content.IE5\WMBKC0YA\2928818748_185302fd22_b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2" t="6663" r="24590" b="2609"/>
          <a:stretch/>
        </p:blipFill>
        <p:spPr bwMode="auto">
          <a:xfrm rot="685734">
            <a:off x="7026592" y="4249539"/>
            <a:ext cx="1663681" cy="22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ésultats de recherche d'images pour « smiley secret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96144" cy="1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>
            <p:custDataLst>
              <p:tags r:id="rId5"/>
            </p:custDataLst>
          </p:nvPr>
        </p:nvSpPr>
        <p:spPr>
          <a:xfrm rot="20643083">
            <a:off x="622998" y="3279261"/>
            <a:ext cx="1116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arlow Solid Italic" panose="04030604020F02020D02" pitchFamily="82" charset="0"/>
              </a:rPr>
              <a:t>Bijoux</a:t>
            </a:r>
            <a:endParaRPr lang="fr-CA" sz="2600" dirty="0">
              <a:latin typeface="Harlow Solid Italic" panose="04030604020F02020D02" pitchFamily="82" charset="0"/>
            </a:endParaRPr>
          </a:p>
        </p:txBody>
      </p:sp>
      <p:sp>
        <p:nvSpPr>
          <p:cNvPr id="6" name="ZoneTexte 5"/>
          <p:cNvSpPr txBox="1"/>
          <p:nvPr>
            <p:custDataLst>
              <p:tags r:id="rId6"/>
            </p:custDataLst>
          </p:nvPr>
        </p:nvSpPr>
        <p:spPr>
          <a:xfrm rot="568915">
            <a:off x="439426" y="5519797"/>
            <a:ext cx="1600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Elephant" panose="02020904090505020303" pitchFamily="18" charset="0"/>
              </a:rPr>
              <a:t>Argent de </a:t>
            </a:r>
            <a:endParaRPr lang="fr-CA" sz="2200" b="1" dirty="0" smtClean="0">
              <a:solidFill>
                <a:prstClr val="black">
                  <a:lumMod val="75000"/>
                  <a:lumOff val="25000"/>
                </a:prstClr>
              </a:solidFill>
              <a:latin typeface="Elephant" panose="02020904090505020303" pitchFamily="18" charset="0"/>
            </a:endParaRPr>
          </a:p>
          <a:p>
            <a:pPr algn="ctr"/>
            <a:r>
              <a:rPr lang="fr-CA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Elephant" panose="02020904090505020303" pitchFamily="18" charset="0"/>
              </a:rPr>
              <a:t>poche</a:t>
            </a:r>
            <a:endParaRPr lang="fr-CA" b="1" dirty="0">
              <a:latin typeface="Elephant" panose="02020904090505020303" pitchFamily="18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7"/>
            </p:custDataLst>
          </p:nvPr>
        </p:nvSpPr>
        <p:spPr>
          <a:xfrm>
            <a:off x="2915816" y="4836846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Boite à suggestions pour la </a:t>
            </a:r>
            <a:r>
              <a:rPr lang="fr-CA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bibliothèque</a:t>
            </a:r>
            <a:endParaRPr lang="fr-CA" sz="2200" dirty="0">
              <a:solidFill>
                <a:prstClr val="black">
                  <a:lumMod val="75000"/>
                  <a:lumOff val="25000"/>
                </a:prst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>
            <p:custDataLst>
              <p:tags r:id="rId8"/>
            </p:custDataLst>
          </p:nvPr>
        </p:nvSpPr>
        <p:spPr>
          <a:xfrm>
            <a:off x="963230" y="4269323"/>
            <a:ext cx="1540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</a:pPr>
            <a:r>
              <a:rPr lang="fr-CA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1942 report" pitchFamily="1" charset="0"/>
              </a:rPr>
              <a:t>Journal </a:t>
            </a:r>
            <a:r>
              <a:rPr lang="fr-CA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1942 report" pitchFamily="1" charset="0"/>
              </a:rPr>
              <a:t>intime</a:t>
            </a:r>
            <a:endParaRPr lang="fr-CA" sz="2200" dirty="0">
              <a:solidFill>
                <a:prstClr val="black">
                  <a:lumMod val="75000"/>
                  <a:lumOff val="25000"/>
                </a:prstClr>
              </a:solidFill>
              <a:latin typeface="1942 report" pitchFamily="1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9"/>
            </p:custDataLst>
          </p:nvPr>
        </p:nvSpPr>
        <p:spPr>
          <a:xfrm>
            <a:off x="386984" y="2507704"/>
            <a:ext cx="158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1942 report" pitchFamily="1" charset="0"/>
              </a:rPr>
              <a:t>Secrets</a:t>
            </a:r>
            <a:endParaRPr lang="fr-CA" sz="2400" b="1" dirty="0">
              <a:solidFill>
                <a:prstClr val="black"/>
              </a:solidFill>
              <a:latin typeface="1942 report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0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835696" y="574491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Le signet monstre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971600" y="2492896"/>
            <a:ext cx="6984776" cy="223224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CA" dirty="0" smtClean="0"/>
              <a:t>Objectif: personnaliser la lecture et                  réaliser un objet associé au livre suscitant la fierté. </a:t>
            </a:r>
          </a:p>
          <a:p>
            <a:pPr lvl="1" algn="just"/>
            <a:r>
              <a:rPr lang="fr-CA" dirty="0" smtClean="0"/>
              <a:t>Rassembler le matériel nécessaire au bricolage;</a:t>
            </a:r>
          </a:p>
          <a:p>
            <a:pPr lvl="1" algn="just"/>
            <a:r>
              <a:rPr lang="fr-CA" dirty="0" smtClean="0"/>
              <a:t>Visionner la vidéo;</a:t>
            </a:r>
          </a:p>
          <a:p>
            <a:pPr lvl="1" algn="just"/>
            <a:r>
              <a:rPr lang="fr-CA" dirty="0" smtClean="0"/>
              <a:t>Personnaliser son monstre.</a:t>
            </a:r>
          </a:p>
          <a:p>
            <a:pPr marL="45720" indent="0" algn="just">
              <a:buNone/>
            </a:pPr>
            <a:endParaRPr lang="fr-CA" u="sng" dirty="0">
              <a:hlinkClick r:id="rId7"/>
            </a:endParaRPr>
          </a:p>
          <a:p>
            <a:pPr marL="45720" indent="0">
              <a:buNone/>
            </a:pPr>
            <a:endParaRPr lang="fr-CA" dirty="0" smtClean="0"/>
          </a:p>
        </p:txBody>
      </p:sp>
      <p:pic>
        <p:nvPicPr>
          <p:cNvPr id="1028" name="Picture 4" descr="Résultats de recherche d'images pour « signet monstre patron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82" y="3827633"/>
            <a:ext cx="2016224" cy="269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5323" r="3471" b="14590"/>
          <a:stretch/>
        </p:blipFill>
        <p:spPr bwMode="auto">
          <a:xfrm rot="20995456">
            <a:off x="617404" y="391188"/>
            <a:ext cx="1656216" cy="185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73052" y="5173138"/>
            <a:ext cx="6295030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fr-CA" dirty="0" smtClean="0"/>
              <a:t>Méthode facile: </a:t>
            </a:r>
            <a:endParaRPr lang="fr-CA" u="sng" dirty="0" smtClean="0">
              <a:hlinkClick r:id="rId7"/>
            </a:endParaRPr>
          </a:p>
          <a:p>
            <a:pPr marL="45720" indent="0">
              <a:buNone/>
            </a:pPr>
            <a:r>
              <a:rPr lang="fr-CA" u="sng" dirty="0" smtClean="0">
                <a:hlinkClick r:id="rId7"/>
              </a:rPr>
              <a:t>https://www.youtube.com/watch?v=AzbmEL31eQo</a:t>
            </a:r>
            <a:r>
              <a:rPr lang="fr-CA" u="sng" dirty="0"/>
              <a:t> </a:t>
            </a:r>
            <a:r>
              <a:rPr lang="fr-CA" u="sng" dirty="0">
                <a:hlinkClick r:id="rId10"/>
              </a:rPr>
              <a:t>https://</a:t>
            </a:r>
            <a:r>
              <a:rPr lang="fr-CA" u="sng" dirty="0" smtClean="0">
                <a:hlinkClick r:id="rId10"/>
              </a:rPr>
              <a:t>www.youtube.com/watch?v=9nyzBLowSzs</a:t>
            </a:r>
            <a:endParaRPr lang="fr-CA" u="sng" dirty="0" smtClean="0"/>
          </a:p>
          <a:p>
            <a:pPr marL="45720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3789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1640" y="548680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La page déchirée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1743834"/>
            <a:ext cx="7560840" cy="348536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fr-CA" dirty="0" smtClean="0"/>
              <a:t>Objectif: Reconstituer le dessin et le texte d’une page déchirée tirée d’un album jeunesse inconnu des élèves. </a:t>
            </a:r>
          </a:p>
          <a:p>
            <a:pPr lvl="0" algn="just">
              <a:spcAft>
                <a:spcPts val="1200"/>
              </a:spcAft>
              <a:buClr>
                <a:srgbClr val="9D90A0">
                  <a:lumMod val="75000"/>
                </a:srgbClr>
              </a:buClr>
            </a:pPr>
            <a:r>
              <a:rPr lang="fr-CA" dirty="0" smtClean="0"/>
              <a:t>Donner une copie de la page déchirée à chaque élève, avec la consigne suivante:  </a:t>
            </a:r>
          </a:p>
          <a:p>
            <a:pPr marL="365760" lvl="1" indent="0" algn="just">
              <a:spcAft>
                <a:spcPts val="1200"/>
              </a:spcAft>
              <a:buClr>
                <a:srgbClr val="9D90A0">
                  <a:lumMod val="75000"/>
                </a:srgbClr>
              </a:buClr>
              <a:buNone/>
            </a:pP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« Cette </a:t>
            </a:r>
            <a:r>
              <a:rPr lang="fr-CA" dirty="0">
                <a:solidFill>
                  <a:prstClr val="black">
                    <a:lumMod val="75000"/>
                    <a:lumOff val="25000"/>
                  </a:prstClr>
                </a:solidFill>
              </a:rPr>
              <a:t>page a été déchirée. Peux-tu reconstituer le texte et l’image</a:t>
            </a: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 »</a:t>
            </a:r>
          </a:p>
          <a:p>
            <a:pPr lvl="0" algn="just">
              <a:spcAft>
                <a:spcPts val="1200"/>
              </a:spcAft>
              <a:buClr>
                <a:srgbClr val="9D90A0">
                  <a:lumMod val="75000"/>
                </a:srgbClr>
              </a:buClr>
            </a:pPr>
            <a:r>
              <a:rPr lang="fr-CA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Échanger les hypothèses des élèves: toutes les réponses sont bonnes!</a:t>
            </a:r>
          </a:p>
          <a:p>
            <a:pPr lvl="0">
              <a:buClr>
                <a:srgbClr val="9D90A0">
                  <a:lumMod val="75000"/>
                </a:srgbClr>
              </a:buClr>
            </a:pPr>
            <a:endParaRPr lang="fr-C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r-CA" dirty="0"/>
          </a:p>
        </p:txBody>
      </p:sp>
      <p:pic>
        <p:nvPicPr>
          <p:cNvPr id="3077" name="Picture 5" descr="C:\Users\p000007714\AppData\Local\Microsoft\Windows\Temporary Internet Files\Content.IE5\GR92AYBL\Y53d5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622">
            <a:off x="6215750" y="4820021"/>
            <a:ext cx="2516690" cy="15561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>
            <p:custDataLst>
              <p:tags r:id="rId4"/>
            </p:custDataLst>
          </p:nvPr>
        </p:nvSpPr>
        <p:spPr>
          <a:xfrm>
            <a:off x="1187624" y="5229200"/>
            <a:ext cx="460851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fr-CA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 les élèves le demande, montrer la « vraie » page du livre. </a:t>
            </a:r>
            <a:endParaRPr lang="fr-CA" sz="20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9D90A0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fr-CA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Lire le livre duquel la page est tirée.</a:t>
            </a:r>
            <a:endParaRPr lang="fr-CA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Résultats de recherche d'images pour « page déchirée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5" y="0"/>
            <a:ext cx="971601" cy="15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512" y="563746"/>
            <a:ext cx="662473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Le livre mystère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4572000" y="2420888"/>
            <a:ext cx="4032448" cy="367240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fr-CA" dirty="0" smtClean="0"/>
              <a:t>Emballez une sélection de livres. 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Inscrivez quelques mots-clés sur l’emballage en lien avec l’histoire.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Demandez aux élèves de choisir celui qui sera lu.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Pour les plus vieux: lecture autonome.</a:t>
            </a:r>
          </a:p>
        </p:txBody>
      </p:sp>
      <p:pic>
        <p:nvPicPr>
          <p:cNvPr id="4101" name="Picture 5" descr="C:\Users\p000007714\AppData\Local\Microsoft\Windows\Temporary Internet Files\Content.IE5\2J8EWJZB\boite-cadeau-ouverte-orange1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" r="2722" b="16804"/>
          <a:stretch/>
        </p:blipFill>
        <p:spPr bwMode="auto">
          <a:xfrm>
            <a:off x="6372200" y="285224"/>
            <a:ext cx="2400816" cy="16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p000007714\Documents\CSS\Secondaire\Écoles secondaire\L'Escale\Club de lecture\Le livre mystère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r="7812" b="7705"/>
          <a:stretch/>
        </p:blipFill>
        <p:spPr bwMode="auto">
          <a:xfrm rot="5400000">
            <a:off x="162711" y="2374686"/>
            <a:ext cx="4527502" cy="34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63688" y="447036"/>
            <a:ext cx="403244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En vrac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115616" y="1628800"/>
            <a:ext cx="6400800" cy="376275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fr-CA" dirty="0" smtClean="0"/>
              <a:t>Le livre caché</a:t>
            </a:r>
          </a:p>
          <a:p>
            <a:pPr lvl="1" algn="just">
              <a:spcAft>
                <a:spcPts val="1800"/>
              </a:spcAft>
            </a:pPr>
            <a:r>
              <a:rPr lang="fr-CA" dirty="0" smtClean="0"/>
              <a:t>Cachez un livre dans une pièce, en donnant la consigne suivante aux élèves: si vous le trouvez, je le lis!</a:t>
            </a:r>
          </a:p>
          <a:p>
            <a:pPr algn="just">
              <a:spcAft>
                <a:spcPts val="1800"/>
              </a:spcAft>
            </a:pPr>
            <a:r>
              <a:rPr lang="fr-CA" dirty="0" smtClean="0"/>
              <a:t>À Noël, organisez un échange de livres usagés.</a:t>
            </a:r>
          </a:p>
          <a:p>
            <a:pPr algn="just">
              <a:spcAft>
                <a:spcPts val="1800"/>
              </a:spcAft>
            </a:pPr>
            <a:r>
              <a:rPr lang="fr-CA" dirty="0" smtClean="0"/>
              <a:t>Calendrier littéraire de l’avent: Fêtes, Vacances, 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74" y="5016202"/>
            <a:ext cx="2898342" cy="1839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52951" y="0"/>
            <a:ext cx="2991049" cy="190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5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328076"/>
            <a:ext cx="8496944" cy="1143000"/>
          </a:xfrm>
        </p:spPr>
        <p:txBody>
          <a:bodyPr/>
          <a:lstStyle/>
          <a:p>
            <a:pPr marL="0" indent="0" algn="just">
              <a:buNone/>
            </a:pPr>
            <a:r>
              <a:rPr lang="fr-CA" dirty="0" smtClean="0"/>
              <a:t>Activités d’animation longues</a:t>
            </a:r>
            <a:endParaRPr lang="fr-CA" dirty="0"/>
          </a:p>
        </p:txBody>
      </p:sp>
      <p:pic>
        <p:nvPicPr>
          <p:cNvPr id="8" name="Picture 3" descr="C:\Users\p000007714\AppData\Local\Microsoft\Windows\Temporary Internet Files\Content.IE5\M68WCP2B\book-club[1]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05" y="3449141"/>
            <a:ext cx="4916295" cy="34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000007714\AppData\Local\Microsoft\Windows\Temporary Internet Files\Content.IE5\XQ37XBND\club-de-lecture119277405858_art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5" y="1340768"/>
            <a:ext cx="381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000007714\AppData\Local\Microsoft\Windows\Temporary Internet Files\Content.IE5\XQ37XBND\280_coup-coeur[1]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633">
            <a:off x="5533724" y="1596442"/>
            <a:ext cx="2304256" cy="18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C900438249[1]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145">
            <a:off x="1311326" y="4953286"/>
            <a:ext cx="1924068" cy="17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323528" y="2013969"/>
            <a:ext cx="6050422" cy="4437112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fr-CA" dirty="0" smtClean="0"/>
              <a:t>Objectif: Explorer les onomatopées à travers la littérature jeunesse, dont les bandes dessinées.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Afficher une large bande de papier blanc sur un mur de la bibliothèque. 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Expliquer aux élèves ce qu’est une onomatopée: un mot qui reproduit ou évoque un bruit. 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Au fil des lectures individuelles et collectives pendant l’année, demander aux élèves de faire la chasse aux onomatopées.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Lorsqu’un élève en trouve une, il doit la dessiner sur le papier blanc; soyez créatifs!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Variante: Créer un abécédaire: trouver une onomatopée pour chaque lettre de l’alphabet!</a:t>
            </a:r>
            <a:endParaRPr lang="fr-CA" dirty="0"/>
          </a:p>
        </p:txBody>
      </p:sp>
      <p:pic>
        <p:nvPicPr>
          <p:cNvPr id="3074" name="Picture 2" descr="C:\Users\p000007714\AppData\Local\Microsoft\Windows\Temporary Internet Files\Content.IE5\0JUEFCXF\Comicsoundefffect2[1]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4159">
            <a:off x="110716" y="340651"/>
            <a:ext cx="2378571" cy="14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000007714\AppData\Local\Microsoft\Windows\Temporary Internet Files\Content.IE5\2J8EWJZB\onomatop_e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44" y="1988840"/>
            <a:ext cx="262575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000007714\AppData\Local\Microsoft\Windows\Temporary Internet Files\Content.IE5\GR92AYBL\comics-147867_960_720[1]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36" y="5489848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000007714\AppData\Local\Microsoft\Windows\Temporary Internet Files\Content.IE5\WMBKC0YA\smash-logo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034">
            <a:off x="7055950" y="159841"/>
            <a:ext cx="1306846" cy="86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411760" y="838925"/>
            <a:ext cx="6552728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fr-CA" dirty="0" smtClean="0"/>
              <a:t>Le mur d’onomatopées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46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43708" y="476672"/>
            <a:ext cx="5256584" cy="1008112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club de lecture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1628800"/>
            <a:ext cx="7632848" cy="347472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fr-CA" dirty="0" smtClean="0"/>
              <a:t>Aménager un moment où les élèves qui lisent puissent partager leurs lectures entre eux.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Peut débuter avec des suggestions de l’adulte, puis impliquer les élèves. On veut votre opinion! 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Valorisez </a:t>
            </a:r>
            <a:r>
              <a:rPr lang="fr-CA" dirty="0"/>
              <a:t>les choix des </a:t>
            </a:r>
            <a:r>
              <a:rPr lang="fr-CA" dirty="0" smtClean="0"/>
              <a:t>élèves.</a:t>
            </a:r>
            <a:endParaRPr lang="fr-CA" dirty="0"/>
          </a:p>
          <a:p>
            <a:pPr algn="just">
              <a:spcAft>
                <a:spcPts val="1200"/>
              </a:spcAft>
            </a:pPr>
            <a:r>
              <a:rPr lang="fr-CA" dirty="0" smtClean="0"/>
              <a:t>Le </a:t>
            </a:r>
            <a:r>
              <a:rPr lang="fr-CA" dirty="0"/>
              <a:t>but: constituer une banque de suggestions pour les autres élèves. </a:t>
            </a:r>
          </a:p>
          <a:p>
            <a:endParaRPr lang="fr-CA" dirty="0"/>
          </a:p>
        </p:txBody>
      </p:sp>
      <p:pic>
        <p:nvPicPr>
          <p:cNvPr id="3074" name="Picture 2" descr="C:\Users\p000007714\AppData\Local\Microsoft\Windows\Temporary Internet Files\Content.IE5\2J8EWJZB\serre-livres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72794"/>
            <a:ext cx="3888432" cy="183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95536" y="548680"/>
            <a:ext cx="8496944" cy="1008112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Le babillard de coups de cœur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370354" y="2034161"/>
            <a:ext cx="6400800" cy="2579226"/>
          </a:xfrm>
        </p:spPr>
        <p:txBody>
          <a:bodyPr/>
          <a:lstStyle/>
          <a:p>
            <a:pPr algn="just"/>
            <a:r>
              <a:rPr lang="fr-CA" dirty="0" smtClean="0"/>
              <a:t>L’objectif du babillard est de valoriser les choix des élèves et de faire de ses derniers des médiateurs. </a:t>
            </a:r>
          </a:p>
          <a:p>
            <a:pPr algn="just"/>
            <a:r>
              <a:rPr lang="fr-CA" dirty="0" smtClean="0"/>
              <a:t>Peut être conçu par les grands pour les petits. </a:t>
            </a:r>
          </a:p>
          <a:p>
            <a:pPr algn="just"/>
            <a:r>
              <a:rPr lang="fr-CA" dirty="0" smtClean="0"/>
              <a:t>Peut être conçu par les élèves du club de lecture. </a:t>
            </a:r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13387"/>
            <a:ext cx="2448272" cy="215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000007714\AppData\Local\Microsoft\Windows\Temporary Internet Files\Content.IE5\WMBKC0YA\gif_lire[1]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587" y="4583982"/>
            <a:ext cx="1530728" cy="18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000007714\AppData\Local\Microsoft\Windows\Temporary Internet Files\Content.IE5\WMBKC0YA\livre_ouvert[1]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844">
            <a:off x="6739710" y="5214214"/>
            <a:ext cx="2062888" cy="11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fr-CA" dirty="0" smtClean="0"/>
              <a:t>Ressources à exploiter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96617" y="3068960"/>
            <a:ext cx="4242128" cy="378904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fr-CA" dirty="0" smtClean="0"/>
              <a:t>Le site </a:t>
            </a:r>
            <a:r>
              <a:rPr lang="fr-CA" i="1" dirty="0" smtClean="0"/>
              <a:t>Raconte-moi une histoire</a:t>
            </a:r>
            <a:r>
              <a:rPr lang="fr-CA" dirty="0" smtClean="0"/>
              <a:t> est créé par </a:t>
            </a:r>
            <a:r>
              <a:rPr lang="fr-CA" dirty="0"/>
              <a:t>la Grande </a:t>
            </a:r>
            <a:r>
              <a:rPr lang="fr-CA" dirty="0" smtClean="0"/>
              <a:t>bibliothèque du Québec afin de faire la promotion de la culture québécoise. </a:t>
            </a:r>
          </a:p>
          <a:p>
            <a:pPr marL="45720" indent="0" algn="just">
              <a:buNone/>
            </a:pPr>
            <a:r>
              <a:rPr lang="fr-CA" dirty="0" smtClean="0"/>
              <a:t>Les </a:t>
            </a:r>
            <a:r>
              <a:rPr lang="fr-CA" dirty="0"/>
              <a:t>enfants peuvent y écouter des histoires tout à fait gratuitement</a:t>
            </a:r>
            <a:r>
              <a:rPr lang="fr-CA" dirty="0" smtClean="0"/>
              <a:t>.</a:t>
            </a:r>
          </a:p>
          <a:p>
            <a:pPr marL="45720" indent="0" algn="just">
              <a:buNone/>
            </a:pPr>
            <a:r>
              <a:rPr lang="fr-CA" sz="1700" dirty="0">
                <a:hlinkClick r:id="rId7"/>
              </a:rPr>
              <a:t>http://</a:t>
            </a:r>
            <a:r>
              <a:rPr lang="fr-CA" sz="1700" dirty="0" smtClean="0">
                <a:hlinkClick r:id="rId7"/>
              </a:rPr>
              <a:t>portailjeunes.banq.qc.ca/p/raconte_moi/index.html?ordre_tri=titreTri&amp;nb_par_page=8</a:t>
            </a:r>
            <a:endParaRPr lang="fr-CA" sz="1700" dirty="0" smtClean="0"/>
          </a:p>
          <a:p>
            <a:pPr marL="45720" indent="0" algn="just">
              <a:buNone/>
            </a:pPr>
            <a:endParaRPr lang="fr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7" y="1860324"/>
            <a:ext cx="4242128" cy="99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2524"/>
            <a:ext cx="4460769" cy="9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contenu 2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681320" y="3079926"/>
            <a:ext cx="4242128" cy="36614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fr-CA" dirty="0" smtClean="0"/>
              <a:t>Cet </a:t>
            </a:r>
            <a:r>
              <a:rPr lang="fr-CA" dirty="0"/>
              <a:t>éditeur européen propose des livres </a:t>
            </a:r>
            <a:r>
              <a:rPr lang="fr-CA" dirty="0" smtClean="0"/>
              <a:t>d’une </a:t>
            </a:r>
            <a:r>
              <a:rPr lang="fr-CA" dirty="0"/>
              <a:t>grande valeur artistique et permet d’aller les feuilleter sur son site web tout à fait gratuitement. </a:t>
            </a:r>
            <a:endParaRPr lang="fr-CA" dirty="0" smtClean="0"/>
          </a:p>
          <a:p>
            <a:pPr marL="45720" indent="0" algn="just">
              <a:buNone/>
            </a:pPr>
            <a:r>
              <a:rPr lang="fr-CA" dirty="0"/>
              <a:t>L</a:t>
            </a:r>
            <a:r>
              <a:rPr lang="fr-CA" dirty="0" smtClean="0"/>
              <a:t>es </a:t>
            </a:r>
            <a:r>
              <a:rPr lang="fr-CA" dirty="0"/>
              <a:t>livres </a:t>
            </a:r>
            <a:r>
              <a:rPr lang="fr-CA" dirty="0" smtClean="0"/>
              <a:t>ne sont pas tous disponibles pour la lecture, alors </a:t>
            </a:r>
            <a:r>
              <a:rPr lang="fr-CA" dirty="0"/>
              <a:t>il faut être patients, car ça en vaut le détour</a:t>
            </a:r>
            <a:r>
              <a:rPr lang="fr-CA" dirty="0" smtClean="0"/>
              <a:t>!</a:t>
            </a:r>
          </a:p>
          <a:p>
            <a:pPr marL="45720" indent="0" algn="just">
              <a:buNone/>
            </a:pPr>
            <a:r>
              <a:rPr lang="fr-CA" sz="1700" dirty="0" smtClean="0">
                <a:hlinkClick r:id="rId10"/>
              </a:rPr>
              <a:t>http</a:t>
            </a:r>
            <a:r>
              <a:rPr lang="fr-CA" sz="1700" dirty="0">
                <a:hlinkClick r:id="rId10"/>
              </a:rPr>
              <a:t>://</a:t>
            </a:r>
            <a:r>
              <a:rPr lang="fr-CA" sz="1700" dirty="0" smtClean="0">
                <a:hlinkClick r:id="rId10"/>
              </a:rPr>
              <a:t>www.minedition.com/fr/main.php?sp=book&amp;m=101</a:t>
            </a:r>
            <a:endParaRPr lang="fr-CA" sz="1700" dirty="0" smtClean="0"/>
          </a:p>
          <a:p>
            <a:pPr marL="45720" indent="0" algn="just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4183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548680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Qualités et habiletés </a:t>
            </a:r>
            <a:r>
              <a:rPr lang="fr-CA" dirty="0" smtClean="0"/>
              <a:t>sollicitées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397583" y="1916833"/>
            <a:ext cx="7520940" cy="1728191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b="1" dirty="0" smtClean="0"/>
              <a:t> </a:t>
            </a:r>
            <a:r>
              <a:rPr lang="fr-CA" sz="2600" dirty="0" smtClean="0"/>
              <a:t>Confiance en soi: se fier à ses compétences et se rappeler que personne n’est parfait!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Authenticité: rester naturel.</a:t>
            </a:r>
          </a:p>
          <a:p>
            <a:pPr marL="45720" indent="0" algn="just">
              <a:spcAft>
                <a:spcPts val="1200"/>
              </a:spcAft>
              <a:buNone/>
            </a:pPr>
            <a:endParaRPr lang="fr-CA" sz="2000" dirty="0">
              <a:latin typeface="Arial Narrow" panose="020B0606020202030204" pitchFamily="34" charset="0"/>
            </a:endParaRPr>
          </a:p>
          <a:p>
            <a:pPr lvl="3">
              <a:buFontTx/>
              <a:buChar char="-"/>
            </a:pPr>
            <a:endParaRPr lang="fr-CA" sz="20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fr-CA" sz="2000" dirty="0">
              <a:latin typeface="Arial Narrow" panose="020B0606020202030204" pitchFamily="34" charset="0"/>
            </a:endParaRPr>
          </a:p>
        </p:txBody>
      </p:sp>
      <p:pic>
        <p:nvPicPr>
          <p:cNvPr id="7170" name="Picture 2" descr="C:\Users\p000007714\AppData\Local\Microsoft\Windows\Temporary Internet Files\Content.IE5\GR92AYBL\stick-figure-297443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62" y="3068960"/>
            <a:ext cx="145396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67543" y="3717033"/>
            <a:ext cx="6408713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Écoute active: être attentif aux enfants et ajuster sa lecture en conséquence.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600" dirty="0" smtClean="0"/>
              <a:t> Positivité: croire au potentiel de chaque enfant et utiliser leurs forces.</a:t>
            </a:r>
          </a:p>
          <a:p>
            <a:pPr lvl="3">
              <a:buFontTx/>
              <a:buChar char="-"/>
            </a:pPr>
            <a:endParaRPr lang="fr-CA" sz="2000" dirty="0" smtClean="0">
              <a:latin typeface="Arial Narrow" panose="020B0606020202030204" pitchFamily="34" charset="0"/>
            </a:endParaRPr>
          </a:p>
          <a:p>
            <a:pPr lvl="3">
              <a:buFontTx/>
              <a:buChar char="-"/>
            </a:pPr>
            <a:endParaRPr lang="fr-CA" sz="2000" dirty="0" smtClean="0"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endParaRPr lang="fr-CA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1043608" y="2060848"/>
            <a:ext cx="7200800" cy="3474720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fr-CA" dirty="0" smtClean="0"/>
              <a:t>Partagez un livre coup de cœur à exploiter en animation de groupe, une activité simple à réaliser avec des livres</a:t>
            </a:r>
            <a:r>
              <a:rPr lang="fr-CA" dirty="0"/>
              <a:t> </a:t>
            </a:r>
            <a:r>
              <a:rPr lang="fr-CA" dirty="0" smtClean="0"/>
              <a:t>ou encore une belle réussite!</a:t>
            </a:r>
          </a:p>
          <a:p>
            <a:pPr algn="just">
              <a:spcAft>
                <a:spcPts val="1200"/>
              </a:spcAft>
            </a:pPr>
            <a:r>
              <a:rPr lang="fr-CA" dirty="0" smtClean="0"/>
              <a:t>Envoyez-les-moi par courriel.</a:t>
            </a:r>
          </a:p>
          <a:p>
            <a:pPr algn="just">
              <a:spcAft>
                <a:spcPts val="600"/>
              </a:spcAft>
            </a:pPr>
            <a:r>
              <a:rPr lang="fr-CA" dirty="0" smtClean="0"/>
              <a:t>Nous les mettrons en commun sur le site Bibliothèques du primaire: </a:t>
            </a:r>
          </a:p>
          <a:p>
            <a:pPr marL="45720" indent="0" algn="ctr">
              <a:spcAft>
                <a:spcPts val="1200"/>
              </a:spcAft>
              <a:buNone/>
            </a:pPr>
            <a:r>
              <a:rPr lang="fr-CA" sz="1800" dirty="0" smtClean="0">
                <a:hlinkClick r:id="rId5"/>
              </a:rPr>
              <a:t>https</a:t>
            </a:r>
            <a:r>
              <a:rPr lang="fr-CA" sz="1800" dirty="0">
                <a:hlinkClick r:id="rId5"/>
              </a:rPr>
              <a:t>://</a:t>
            </a:r>
            <a:r>
              <a:rPr lang="fr-CA" sz="1800" dirty="0" smtClean="0">
                <a:hlinkClick r:id="rId5"/>
              </a:rPr>
              <a:t>site.csdessommets.qc.ca/biblio_prim/services-de- garde/</a:t>
            </a:r>
            <a:endParaRPr lang="fr-CA" sz="1800" dirty="0" smtClean="0"/>
          </a:p>
          <a:p>
            <a:pPr algn="just">
              <a:spcAft>
                <a:spcPts val="1200"/>
              </a:spcAft>
            </a:pPr>
            <a:endParaRPr lang="fr-CA" dirty="0"/>
          </a:p>
        </p:txBody>
      </p:sp>
      <p:pic>
        <p:nvPicPr>
          <p:cNvPr id="3075" name="Picture 3" descr="C:\Users\p000007714\AppData\Local\Microsoft\Windows\Temporary Internet Files\Content.IE5\WMBKC0YA\DEFI-couleur-zazou468[1]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80" y="404664"/>
            <a:ext cx="4248472" cy="12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000007714\AppData\Local\Microsoft\Windows\Temporary Internet Files\Content.IE5\2J8EWJZB\silhouettes-68483_960_720[1]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89" y="5181657"/>
            <a:ext cx="2413854" cy="170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87624" y="83671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Mes coordonnées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83568" y="2276872"/>
            <a:ext cx="7992888" cy="3960440"/>
          </a:xfrm>
        </p:spPr>
        <p:txBody>
          <a:bodyPr>
            <a:normAutofit/>
          </a:bodyPr>
          <a:lstStyle/>
          <a:p>
            <a:pPr marL="45720" indent="0" algn="ctr">
              <a:spcAft>
                <a:spcPts val="1200"/>
              </a:spcAft>
              <a:buNone/>
            </a:pPr>
            <a:r>
              <a:rPr lang="fr-CA" sz="2800" dirty="0" smtClean="0"/>
              <a:t>Soutien pour l’achat de livre et activités lecture </a:t>
            </a:r>
          </a:p>
          <a:p>
            <a:pPr marL="45720" indent="0">
              <a:buNone/>
            </a:pPr>
            <a:r>
              <a:rPr lang="fr-CA" sz="2800" dirty="0" smtClean="0"/>
              <a:t>Evelyne Girouard</a:t>
            </a:r>
          </a:p>
          <a:p>
            <a:pPr marL="45720" indent="0">
              <a:buNone/>
            </a:pPr>
            <a:r>
              <a:rPr lang="fr-CA" sz="2800" dirty="0" smtClean="0"/>
              <a:t>Bibliothécaire, Cs des Sommets</a:t>
            </a:r>
          </a:p>
          <a:p>
            <a:pPr marL="45720" indent="0">
              <a:spcAft>
                <a:spcPts val="1200"/>
              </a:spcAft>
              <a:buNone/>
            </a:pPr>
            <a:r>
              <a:rPr lang="fr-CA" sz="2800" dirty="0"/>
              <a:t>R</a:t>
            </a:r>
            <a:r>
              <a:rPr lang="fr-CA" sz="2800" dirty="0" smtClean="0"/>
              <a:t>essources éducatives</a:t>
            </a:r>
          </a:p>
          <a:p>
            <a:pPr marL="45720" indent="0">
              <a:buNone/>
            </a:pPr>
            <a:r>
              <a:rPr lang="fr-CA" sz="2800" dirty="0" smtClean="0"/>
              <a:t>819-847-1610 poste 18862</a:t>
            </a:r>
          </a:p>
          <a:p>
            <a:pPr marL="45720" indent="0">
              <a:buNone/>
            </a:pPr>
            <a:r>
              <a:rPr lang="fr-CA" sz="2800" dirty="0" smtClean="0">
                <a:hlinkClick r:id="rId4"/>
              </a:rPr>
              <a:t>Evelyne.girouard@csdessommets.qc.ca</a:t>
            </a:r>
            <a:endParaRPr lang="fr-CA" sz="2800" dirty="0" smtClean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30723" name="Picture 3" descr="C:\Users\p000007714\Pictures\Bibliothèques\super librari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26504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1560" y="260648"/>
            <a:ext cx="813690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Bibliographie – Ouvrages de référence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755576" y="2230234"/>
            <a:ext cx="7592948" cy="439248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i="1" dirty="0" smtClean="0">
                <a:latin typeface="Arial Narrow" panose="020B0606020202030204" pitchFamily="34" charset="0"/>
              </a:rPr>
              <a:t>1001 activités autour du livre</a:t>
            </a:r>
            <a:r>
              <a:rPr lang="fr-CA" sz="2200" b="1" dirty="0">
                <a:latin typeface="Arial Narrow" panose="020B0606020202030204" pitchFamily="34" charset="0"/>
              </a:rPr>
              <a:t>.</a:t>
            </a:r>
            <a:r>
              <a:rPr lang="fr-CA" sz="2200" b="1" dirty="0" smtClean="0">
                <a:latin typeface="Arial Narrow" panose="020B0606020202030204" pitchFamily="34" charset="0"/>
              </a:rPr>
              <a:t> Philippe Brasseur, Casterman, 2013, 124 p.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i="1" dirty="0">
                <a:latin typeface="Arial Narrow" panose="020B0606020202030204" pitchFamily="34" charset="0"/>
              </a:rPr>
              <a:t>Au bonheur de lire</a:t>
            </a:r>
            <a:r>
              <a:rPr lang="fr-CA" sz="2200" b="1" dirty="0">
                <a:latin typeface="Arial Narrow" panose="020B0606020202030204" pitchFamily="34" charset="0"/>
              </a:rPr>
              <a:t>. Dominique Demers, Québec Amérique, 2009, 263 p</a:t>
            </a:r>
            <a:r>
              <a:rPr lang="fr-CA" sz="2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i="1" dirty="0">
                <a:latin typeface="Arial Narrow" panose="020B0606020202030204" pitchFamily="34" charset="0"/>
              </a:rPr>
              <a:t>Je cherche un livre pour enfant</a:t>
            </a:r>
            <a:r>
              <a:rPr lang="fr-CA" sz="2200" b="1" dirty="0">
                <a:latin typeface="Arial Narrow" panose="020B0606020202030204" pitchFamily="34" charset="0"/>
              </a:rPr>
              <a:t>. Sophie Van Der Linden, Gallimard, 2011, 142 p</a:t>
            </a:r>
            <a:r>
              <a:rPr lang="fr-CA" sz="2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i="1" dirty="0">
                <a:latin typeface="Arial Narrow" panose="020B0606020202030204" pitchFamily="34" charset="0"/>
              </a:rPr>
              <a:t>Le plaisir de lire et d’écrire, ça commence bien avant l’école</a:t>
            </a:r>
            <a:r>
              <a:rPr lang="fr-CA" sz="2200" b="1" dirty="0">
                <a:latin typeface="Arial Narrow" panose="020B0606020202030204" pitchFamily="34" charset="0"/>
              </a:rPr>
              <a:t>. Ministère de l’éducation, 2003</a:t>
            </a:r>
            <a:r>
              <a:rPr lang="fr-CA" sz="2200" b="1" dirty="0" smtClean="0">
                <a:latin typeface="Arial Narrow" panose="020B0606020202030204" pitchFamily="34" charset="0"/>
              </a:rPr>
              <a:t>.</a:t>
            </a:r>
          </a:p>
          <a:p>
            <a:pPr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A" sz="2200" b="1" i="1" dirty="0" smtClean="0">
                <a:latin typeface="Arial Narrow" panose="020B0606020202030204" pitchFamily="34" charset="0"/>
              </a:rPr>
              <a:t>Lire à des enfants et animer la lecture</a:t>
            </a:r>
            <a:r>
              <a:rPr lang="fr-CA" sz="2200" b="1" dirty="0">
                <a:latin typeface="Arial Narrow" panose="020B0606020202030204" pitchFamily="34" charset="0"/>
              </a:rPr>
              <a:t>.</a:t>
            </a:r>
            <a:r>
              <a:rPr lang="fr-CA" sz="2200" b="1" dirty="0" smtClean="0">
                <a:latin typeface="Arial Narrow" panose="020B0606020202030204" pitchFamily="34" charset="0"/>
              </a:rPr>
              <a:t> Lina Rousseau, </a:t>
            </a:r>
            <a:r>
              <a:rPr lang="fr-CA" sz="2200" b="1" dirty="0" err="1" smtClean="0">
                <a:latin typeface="Arial Narrow" panose="020B0606020202030204" pitchFamily="34" charset="0"/>
              </a:rPr>
              <a:t>Asted</a:t>
            </a:r>
            <a:r>
              <a:rPr lang="fr-CA" sz="2200" b="1" dirty="0" smtClean="0">
                <a:latin typeface="Arial Narrow" panose="020B0606020202030204" pitchFamily="34" charset="0"/>
              </a:rPr>
              <a:t>, 2010 181 p.</a:t>
            </a:r>
          </a:p>
        </p:txBody>
      </p:sp>
      <p:pic>
        <p:nvPicPr>
          <p:cNvPr id="31746" name="Picture 2" descr="C:\Users\p000007714\AppData\Local\Microsoft\Windows\Temporary Internet Files\Content.IE5\WMBKC0YA\diploma-152024_960_720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5464" r="6791" b="4918"/>
          <a:stretch/>
        </p:blipFill>
        <p:spPr bwMode="auto">
          <a:xfrm>
            <a:off x="6660232" y="1137825"/>
            <a:ext cx="1167506" cy="110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0" y="332656"/>
            <a:ext cx="87129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L’importance de la préparation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27584" y="1556792"/>
            <a:ext cx="7520940" cy="5112568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fr-CA" sz="2400" b="1" dirty="0" smtClean="0"/>
              <a:t>Une bonne préparation donne confiance en soi et aide à vaincre la timidité.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Lire l’histoire à voix haute.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Cerner l’intrigue.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Cibler les moments forts.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Se familiariser avec le langage utilisé.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Prévoir des questions sur les points importants (pas trop pendant</a:t>
            </a:r>
            <a:r>
              <a:rPr lang="fr-CA" sz="2400" dirty="0"/>
              <a:t> </a:t>
            </a:r>
            <a:r>
              <a:rPr lang="fr-CA" sz="2400" dirty="0" smtClean="0"/>
              <a:t>la lecture pour éviter de briser le rythme du récit).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400" dirty="0" smtClean="0"/>
              <a:t>Trouver une façon de tenir l’album en étant à l’aise.</a:t>
            </a:r>
          </a:p>
        </p:txBody>
      </p:sp>
      <p:pic>
        <p:nvPicPr>
          <p:cNvPr id="8194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163241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59632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L’animation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899592" y="1772816"/>
            <a:ext cx="4032448" cy="44828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CA" sz="2800" dirty="0"/>
              <a:t>A</a:t>
            </a:r>
            <a:r>
              <a:rPr lang="fr-CA" sz="2800" dirty="0" smtClean="0"/>
              <a:t>vant 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/>
              <a:t>Créer une atmosphère;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200" dirty="0" smtClean="0"/>
              <a:t>Ritualiser l’heure du conte.</a:t>
            </a:r>
          </a:p>
          <a:p>
            <a:pPr marL="0" indent="0">
              <a:buNone/>
            </a:pPr>
            <a:r>
              <a:rPr lang="fr-CA" sz="2800" dirty="0"/>
              <a:t>P</a:t>
            </a:r>
            <a:r>
              <a:rPr lang="fr-CA" sz="2800" dirty="0" smtClean="0"/>
              <a:t>endant</a:t>
            </a:r>
            <a:r>
              <a:rPr lang="fr-CA" sz="2800" dirty="0"/>
              <a:t> </a:t>
            </a:r>
            <a:r>
              <a:rPr lang="fr-CA" sz="2800" dirty="0" smtClean="0"/>
              <a:t> :</a:t>
            </a:r>
            <a:endParaRPr lang="fr-CA" sz="2800" dirty="0"/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sz="2200" dirty="0" smtClean="0"/>
              <a:t>Donner vie à l’histoire.</a:t>
            </a:r>
          </a:p>
          <a:p>
            <a:pPr marL="0" indent="0">
              <a:buNone/>
            </a:pPr>
            <a:r>
              <a:rPr lang="fr-CA" sz="2800" dirty="0"/>
              <a:t>A</a:t>
            </a:r>
            <a:r>
              <a:rPr lang="fr-CA" sz="2800" dirty="0" smtClean="0"/>
              <a:t>près 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/>
              <a:t>Retour à la « réalité 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/>
              <a:t>Activité de prolongement.</a:t>
            </a:r>
            <a:endParaRPr lang="fr-CA" sz="2200" dirty="0"/>
          </a:p>
        </p:txBody>
      </p:sp>
      <p:pic>
        <p:nvPicPr>
          <p:cNvPr id="4" name="Picture 7" descr="C:\Users\p000007714\AppData\Local\Microsoft\Windows\Temporary Internet Files\Content.IE5\M68WCP2B\BqkMNNdkK7rW6tNaHRmDHikK494[1]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52" y="2276872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24185" y="332656"/>
            <a:ext cx="723259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Avant</a:t>
            </a:r>
            <a:br>
              <a:rPr lang="fr-CA" dirty="0" smtClean="0"/>
            </a:br>
            <a:r>
              <a:rPr lang="fr-CA" dirty="0" smtClean="0"/>
              <a:t>Créer une atmosphère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11560" y="2132856"/>
            <a:ext cx="7344816" cy="41227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fr-CA" sz="2800" dirty="0" smtClean="0"/>
              <a:t>Créer une atmosphère propice à l’écoute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/>
              <a:t>S</a:t>
            </a:r>
            <a:r>
              <a:rPr lang="fr-CA" sz="2200" dirty="0" smtClean="0"/>
              <a:t>ignifie que ce moment est spécial.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200" dirty="0"/>
              <a:t>F</a:t>
            </a:r>
            <a:r>
              <a:rPr lang="fr-CA" sz="2200" dirty="0" smtClean="0"/>
              <a:t>avorise l’écoute</a:t>
            </a:r>
            <a:r>
              <a:rPr lang="fr-CA" dirty="0" smtClean="0"/>
              <a:t>.</a:t>
            </a:r>
            <a:endParaRPr lang="fr-CA" sz="2200" dirty="0" smtClean="0"/>
          </a:p>
          <a:p>
            <a:pPr marL="45720" indent="0">
              <a:buNone/>
            </a:pPr>
            <a:r>
              <a:rPr lang="fr-CA" sz="2800" dirty="0" smtClean="0"/>
              <a:t>Comment?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2200" dirty="0" smtClean="0"/>
              <a:t>Tamiser la lumière.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200" dirty="0" smtClean="0"/>
              <a:t>Si c’est possible, réserver un coin qui sert à « l’heure du conte 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CA" sz="2200" dirty="0" smtClean="0"/>
              <a:t>Utiliser un déclencheur qui agit comme signal pour </a:t>
            </a:r>
            <a:r>
              <a:rPr lang="fr-CA" sz="2200" dirty="0"/>
              <a:t>amener les enfants au calme et à </a:t>
            </a:r>
            <a:r>
              <a:rPr lang="fr-CA" sz="2200" dirty="0" smtClean="0"/>
              <a:t>l’écoute</a:t>
            </a:r>
            <a:r>
              <a:rPr lang="fr-CA" sz="22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80928"/>
            <a:ext cx="1760984" cy="17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0080" y="685364"/>
            <a:ext cx="51480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 smtClean="0"/>
              <a:t>Déclencheurs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1178469" y="2060848"/>
            <a:ext cx="7088892" cy="4104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Chanson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Comptine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Bruit spécial (Exemple: Bâton de pluie)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Musique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Sortir la mascotte de l’heure du conte, s’il y en a une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600" dirty="0" smtClean="0"/>
              <a:t> Etc.</a:t>
            </a:r>
          </a:p>
          <a:p>
            <a:pPr>
              <a:buFont typeface="Arial" panose="020B0604020202020204" pitchFamily="34" charset="0"/>
              <a:buChar char="•"/>
            </a:pPr>
            <a:endParaRPr lang="fr-CA" sz="2400" dirty="0">
              <a:latin typeface="Arial Narrow" panose="020B0606020202030204" pitchFamily="34" charset="0"/>
            </a:endParaRPr>
          </a:p>
        </p:txBody>
      </p:sp>
      <p:pic>
        <p:nvPicPr>
          <p:cNvPr id="10242" name="Picture 2" descr="C:\Users\p000007714\AppData\Local\Microsoft\Windows\Temporary Internet Files\Content.IE5\GR92AYBL\notes-de-musique-copie-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1139"/>
            <a:ext cx="2841104" cy="28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6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illag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2176</TotalTime>
  <Words>2600</Words>
  <Application>Microsoft Office PowerPoint</Application>
  <PresentationFormat>Affichage à l'écran (4:3)</PresentationFormat>
  <Paragraphs>284</Paragraphs>
  <Slides>52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Sillage</vt:lpstr>
      <vt:lpstr>Intégrer la littérature jeunesse en service de garde  Pour le plaisir de lire!</vt:lpstr>
      <vt:lpstr>Pourquoi utiliser la littérature jeunesse?</vt:lpstr>
      <vt:lpstr>Plan de la rencontre</vt:lpstr>
      <vt:lpstr>Quelques trucs pour une animation réussie</vt:lpstr>
      <vt:lpstr>Qualités et habiletés sollicitées</vt:lpstr>
      <vt:lpstr>L’importance de la préparation</vt:lpstr>
      <vt:lpstr>L’animation</vt:lpstr>
      <vt:lpstr>Avant Créer une atmosphère</vt:lpstr>
      <vt:lpstr>Déclencheurs</vt:lpstr>
      <vt:lpstr>La disposition</vt:lpstr>
      <vt:lpstr>Avant de lire</vt:lpstr>
      <vt:lpstr>Rituels d’entrée et de sortie</vt:lpstr>
      <vt:lpstr>Exemples de rituels</vt:lpstr>
      <vt:lpstr>Exemples de formulettes</vt:lpstr>
      <vt:lpstr>Présentation PowerPoint</vt:lpstr>
      <vt:lpstr>Pendant </vt:lpstr>
      <vt:lpstr>Exemples de questions</vt:lpstr>
      <vt:lpstr>Exemples de questions</vt:lpstr>
      <vt:lpstr>La voix</vt:lpstr>
      <vt:lpstr>Jouer avec tous les registres de la voix</vt:lpstr>
      <vt:lpstr>La gestuelle</vt:lpstr>
      <vt:lpstr>Après </vt:lpstr>
      <vt:lpstr>Activités de prolongement</vt:lpstr>
      <vt:lpstr>Un exemple SVP!</vt:lpstr>
      <vt:lpstr>Comment choisir un livre à animer?</vt:lpstr>
      <vt:lpstr>Livres à structure répétitive</vt:lpstr>
      <vt:lpstr>Présentation PowerPoint</vt:lpstr>
      <vt:lpstr>Livres qui facilitent l’animation</vt:lpstr>
      <vt:lpstr>La typographie donne une intention d’animation</vt:lpstr>
      <vt:lpstr>Des livres qui bougent</vt:lpstr>
      <vt:lpstr>Livres interactifs</vt:lpstr>
      <vt:lpstr>BD et albums sans texte</vt:lpstr>
      <vt:lpstr>Utilisez toutes les ressources disponibles!</vt:lpstr>
      <vt:lpstr>Activités d’animation courtes</vt:lpstr>
      <vt:lpstr>Trucs et conseils</vt:lpstr>
      <vt:lpstr>Les thématiques</vt:lpstr>
      <vt:lpstr>Le domino des livres</vt:lpstr>
      <vt:lpstr>La piqure lecture</vt:lpstr>
      <vt:lpstr>La piqure lecture</vt:lpstr>
      <vt:lpstr>Le vieux livre à secrets</vt:lpstr>
      <vt:lpstr>Le signet monstre</vt:lpstr>
      <vt:lpstr>La page déchirée</vt:lpstr>
      <vt:lpstr>Le livre mystère</vt:lpstr>
      <vt:lpstr>En vrac</vt:lpstr>
      <vt:lpstr>Activités d’animation longues</vt:lpstr>
      <vt:lpstr>Présentation PowerPoint</vt:lpstr>
      <vt:lpstr>Le club de lecture</vt:lpstr>
      <vt:lpstr>Le babillard de coups de cœur</vt:lpstr>
      <vt:lpstr>Ressources à exploiter</vt:lpstr>
      <vt:lpstr>Présentation PowerPoint</vt:lpstr>
      <vt:lpstr>Mes coordonnées</vt:lpstr>
      <vt:lpstr>Bibliographie – Ouvrages de référence</vt:lpstr>
    </vt:vector>
  </TitlesOfParts>
  <Company>C.S. Des Sommets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Abase-x64_Profil_C</cp:lastModifiedBy>
  <cp:revision>151</cp:revision>
  <dcterms:created xsi:type="dcterms:W3CDTF">2014-05-27T13:40:38Z</dcterms:created>
  <dcterms:modified xsi:type="dcterms:W3CDTF">2017-03-22T16:22:15Z</dcterms:modified>
</cp:coreProperties>
</file>