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9" r:id="rId2"/>
    <p:sldId id="274" r:id="rId3"/>
    <p:sldId id="267" r:id="rId4"/>
    <p:sldId id="276" r:id="rId5"/>
    <p:sldId id="272" r:id="rId6"/>
    <p:sldId id="280" r:id="rId7"/>
    <p:sldId id="278" r:id="rId8"/>
    <p:sldId id="279" r:id="rId9"/>
    <p:sldId id="275" r:id="rId10"/>
    <p:sldId id="273" r:id="rId11"/>
    <p:sldId id="27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11/19/2018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11/19/2018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8ECB65-7697-4473-BE5E-110B5296EEF2}"/>
              </a:ext>
            </a:extLst>
          </p:cNvPr>
          <p:cNvSpPr>
            <a:spLocks noGrp="1"/>
          </p:cNvSpPr>
          <p:nvPr>
            <p:ph type="title"/>
            <p:custDataLst>
              <p:tags r:id="rId1"/>
            </p:custDataLst>
          </p:nvPr>
        </p:nvSpPr>
        <p:spPr>
          <a:xfrm>
            <a:off x="1141413" y="618517"/>
            <a:ext cx="9905998" cy="5086092"/>
          </a:xfrm>
        </p:spPr>
        <p:txBody>
          <a:bodyPr/>
          <a:lstStyle/>
          <a:p>
            <a:pPr algn="ctr"/>
            <a:r>
              <a:rPr lang="fr-CA" b="1" dirty="0"/>
              <a:t>Maternelle 4 ans </a:t>
            </a:r>
            <a:br>
              <a:rPr lang="fr-CA" b="1" dirty="0"/>
            </a:br>
            <a:br>
              <a:rPr lang="fr-CA" b="1" dirty="0"/>
            </a:br>
            <a:r>
              <a:rPr lang="fr-CA" dirty="0"/>
              <a:t>Jour 2 de formation: </a:t>
            </a:r>
            <a:br>
              <a:rPr lang="fr-CA" dirty="0"/>
            </a:br>
            <a:br>
              <a:rPr lang="fr-CA" dirty="0"/>
            </a:br>
            <a:endParaRPr lang="fr-CA" dirty="0"/>
          </a:p>
        </p:txBody>
      </p:sp>
    </p:spTree>
    <p:extLst>
      <p:ext uri="{BB962C8B-B14F-4D97-AF65-F5344CB8AC3E}">
        <p14:creationId xmlns:p14="http://schemas.microsoft.com/office/powerpoint/2010/main" val="322238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F93357-9028-46A4-9E9D-ABF9B41CD25B}"/>
              </a:ext>
            </a:extLst>
          </p:cNvPr>
          <p:cNvSpPr>
            <a:spLocks noGrp="1"/>
          </p:cNvSpPr>
          <p:nvPr>
            <p:ph type="title"/>
            <p:custDataLst>
              <p:tags r:id="rId1"/>
            </p:custDataLst>
          </p:nvPr>
        </p:nvSpPr>
        <p:spPr>
          <a:xfrm>
            <a:off x="1141413" y="618518"/>
            <a:ext cx="9905998" cy="716296"/>
          </a:xfrm>
        </p:spPr>
        <p:txBody>
          <a:bodyPr>
            <a:normAutofit fontScale="90000"/>
          </a:bodyPr>
          <a:lstStyle/>
          <a:p>
            <a:pPr algn="ctr"/>
            <a:br>
              <a:rPr lang="fr-CA" dirty="0"/>
            </a:br>
            <a:r>
              <a:rPr lang="fr-CA" dirty="0"/>
              <a:t> </a:t>
            </a:r>
            <a:br>
              <a:rPr lang="fr-CA" dirty="0"/>
            </a:br>
            <a:r>
              <a:rPr lang="fr-CA" dirty="0"/>
              <a:t>Documents déposés sur site </a:t>
            </a:r>
          </a:p>
        </p:txBody>
      </p:sp>
      <p:sp>
        <p:nvSpPr>
          <p:cNvPr id="3" name="Espace réservé du contenu 2">
            <a:extLst>
              <a:ext uri="{FF2B5EF4-FFF2-40B4-BE49-F238E27FC236}">
                <a16:creationId xmlns:a16="http://schemas.microsoft.com/office/drawing/2014/main" id="{331DE55E-9339-4566-9ECC-0E0CE4DDCAC6}"/>
              </a:ext>
            </a:extLst>
          </p:cNvPr>
          <p:cNvSpPr>
            <a:spLocks noGrp="1"/>
          </p:cNvSpPr>
          <p:nvPr>
            <p:ph idx="1"/>
            <p:custDataLst>
              <p:tags r:id="rId2"/>
            </p:custDataLst>
          </p:nvPr>
        </p:nvSpPr>
        <p:spPr>
          <a:xfrm>
            <a:off x="1143000" y="2123090"/>
            <a:ext cx="9905999" cy="4116394"/>
          </a:xfrm>
        </p:spPr>
        <p:txBody>
          <a:bodyPr>
            <a:normAutofit/>
          </a:bodyPr>
          <a:lstStyle/>
          <a:p>
            <a:r>
              <a:rPr lang="fr-CA" dirty="0"/>
              <a:t>Rôle de la TES (motricité, orthophonie, habiletés sociales, routines, </a:t>
            </a:r>
            <a:r>
              <a:rPr lang="fr-CA" dirty="0" err="1"/>
              <a:t>pictos</a:t>
            </a:r>
            <a:r>
              <a:rPr lang="fr-CA" dirty="0"/>
              <a:t>…)</a:t>
            </a:r>
          </a:p>
          <a:p>
            <a:r>
              <a:rPr lang="fr-CA" dirty="0"/>
              <a:t>Plusieurs suggestions de « bulletin »</a:t>
            </a:r>
          </a:p>
          <a:p>
            <a:r>
              <a:rPr lang="fr-CA" dirty="0"/>
              <a:t>Grilles d’observation de Lydia</a:t>
            </a:r>
          </a:p>
          <a:p>
            <a:r>
              <a:rPr lang="fr-CA" dirty="0"/>
              <a:t>Document hôpital St-Justine (développement de l’enfant)</a:t>
            </a:r>
          </a:p>
          <a:p>
            <a:endParaRPr lang="fr-CA" dirty="0"/>
          </a:p>
          <a:p>
            <a:endParaRPr lang="fr-CA" dirty="0"/>
          </a:p>
        </p:txBody>
      </p:sp>
    </p:spTree>
    <p:extLst>
      <p:ext uri="{BB962C8B-B14F-4D97-AF65-F5344CB8AC3E}">
        <p14:creationId xmlns:p14="http://schemas.microsoft.com/office/powerpoint/2010/main" val="3010376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FBE5C1-6776-4E8C-8330-3F3D09581DD8}"/>
              </a:ext>
            </a:extLst>
          </p:cNvPr>
          <p:cNvSpPr>
            <a:spLocks noGrp="1"/>
          </p:cNvSpPr>
          <p:nvPr>
            <p:ph type="title"/>
          </p:nvPr>
        </p:nvSpPr>
        <p:spPr/>
        <p:txBody>
          <a:bodyPr/>
          <a:lstStyle/>
          <a:p>
            <a:pPr algn="ctr"/>
            <a:r>
              <a:rPr lang="fr-CA" dirty="0"/>
              <a:t>Autres sujets</a:t>
            </a:r>
          </a:p>
        </p:txBody>
      </p:sp>
      <p:sp>
        <p:nvSpPr>
          <p:cNvPr id="3" name="Espace réservé du contenu 2">
            <a:extLst>
              <a:ext uri="{FF2B5EF4-FFF2-40B4-BE49-F238E27FC236}">
                <a16:creationId xmlns:a16="http://schemas.microsoft.com/office/drawing/2014/main" id="{42679B22-952D-4290-AF0E-34C3D6F8EAD1}"/>
              </a:ext>
            </a:extLst>
          </p:cNvPr>
          <p:cNvSpPr>
            <a:spLocks noGrp="1"/>
          </p:cNvSpPr>
          <p:nvPr>
            <p:ph idx="1"/>
          </p:nvPr>
        </p:nvSpPr>
        <p:spPr/>
        <p:txBody>
          <a:bodyPr/>
          <a:lstStyle/>
          <a:p>
            <a:r>
              <a:rPr lang="fr-CA" dirty="0"/>
              <a:t>Ergo à venir vs test de motricité globale</a:t>
            </a:r>
          </a:p>
          <a:p>
            <a:r>
              <a:rPr lang="fr-CA" dirty="0"/>
              <a:t>Idée de jeux (achats)</a:t>
            </a:r>
          </a:p>
          <a:p>
            <a:r>
              <a:rPr lang="fr-CA" dirty="0"/>
              <a:t>Idée de livres (Evelyne)</a:t>
            </a:r>
          </a:p>
          <a:p>
            <a:r>
              <a:rPr lang="fr-CA" dirty="0"/>
              <a:t>Film de Nath</a:t>
            </a:r>
          </a:p>
          <a:p>
            <a:endParaRPr lang="fr-CA" dirty="0"/>
          </a:p>
        </p:txBody>
      </p:sp>
    </p:spTree>
    <p:extLst>
      <p:ext uri="{BB962C8B-B14F-4D97-AF65-F5344CB8AC3E}">
        <p14:creationId xmlns:p14="http://schemas.microsoft.com/office/powerpoint/2010/main" val="291313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2A8775-6F5F-4659-8817-524866D390BE}"/>
              </a:ext>
            </a:extLst>
          </p:cNvPr>
          <p:cNvSpPr>
            <a:spLocks noGrp="1"/>
          </p:cNvSpPr>
          <p:nvPr>
            <p:ph type="title"/>
            <p:custDataLst>
              <p:tags r:id="rId1"/>
            </p:custDataLst>
          </p:nvPr>
        </p:nvSpPr>
        <p:spPr/>
        <p:txBody>
          <a:bodyPr/>
          <a:lstStyle/>
          <a:p>
            <a:pPr algn="ctr"/>
            <a:r>
              <a:rPr lang="fr-CA" dirty="0"/>
              <a:t>Volet parents</a:t>
            </a:r>
          </a:p>
        </p:txBody>
      </p:sp>
      <p:sp>
        <p:nvSpPr>
          <p:cNvPr id="3" name="Espace réservé du contenu 2">
            <a:extLst>
              <a:ext uri="{FF2B5EF4-FFF2-40B4-BE49-F238E27FC236}">
                <a16:creationId xmlns:a16="http://schemas.microsoft.com/office/drawing/2014/main" id="{B0F41A71-3DC0-4A30-8AEC-3FEC96453836}"/>
              </a:ext>
            </a:extLst>
          </p:cNvPr>
          <p:cNvSpPr>
            <a:spLocks noGrp="1"/>
          </p:cNvSpPr>
          <p:nvPr>
            <p:ph idx="1"/>
            <p:custDataLst>
              <p:tags r:id="rId2"/>
            </p:custDataLst>
          </p:nvPr>
        </p:nvSpPr>
        <p:spPr/>
        <p:txBody>
          <a:bodyPr/>
          <a:lstStyle/>
          <a:p>
            <a:r>
              <a:rPr lang="fr-CA" dirty="0"/>
              <a:t>Pour développer la collaboration des parents et la vision positive de l’école</a:t>
            </a:r>
          </a:p>
          <a:p>
            <a:r>
              <a:rPr lang="fr-CA" dirty="0"/>
              <a:t>Assumer par Passe-Partout (présentation de Claire et Nicole)</a:t>
            </a:r>
          </a:p>
          <a:p>
            <a:r>
              <a:rPr lang="fr-CA" dirty="0"/>
              <a:t>8-10 rencontres</a:t>
            </a:r>
          </a:p>
          <a:p>
            <a:r>
              <a:rPr lang="fr-CA" dirty="0"/>
              <a:t>Budget 163$/ enfant (allocation minimum pour 12 enfants)</a:t>
            </a:r>
          </a:p>
        </p:txBody>
      </p:sp>
    </p:spTree>
    <p:extLst>
      <p:ext uri="{BB962C8B-B14F-4D97-AF65-F5344CB8AC3E}">
        <p14:creationId xmlns:p14="http://schemas.microsoft.com/office/powerpoint/2010/main" val="109274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D2FAA3-938B-483C-9BEF-8A0E99688F15}"/>
              </a:ext>
            </a:extLst>
          </p:cNvPr>
          <p:cNvSpPr>
            <a:spLocks noGrp="1"/>
          </p:cNvSpPr>
          <p:nvPr>
            <p:ph type="title"/>
            <p:custDataLst>
              <p:tags r:id="rId1"/>
            </p:custDataLst>
          </p:nvPr>
        </p:nvSpPr>
        <p:spPr/>
        <p:txBody>
          <a:bodyPr>
            <a:normAutofit/>
          </a:bodyPr>
          <a:lstStyle/>
          <a:p>
            <a:pPr algn="ctr"/>
            <a:r>
              <a:rPr lang="fr-CA" sz="2800" dirty="0"/>
              <a:t>dans le programme, Différence entre:</a:t>
            </a:r>
          </a:p>
        </p:txBody>
      </p:sp>
      <p:graphicFrame>
        <p:nvGraphicFramePr>
          <p:cNvPr id="4" name="Espace réservé du contenu 3">
            <a:extLst>
              <a:ext uri="{FF2B5EF4-FFF2-40B4-BE49-F238E27FC236}">
                <a16:creationId xmlns:a16="http://schemas.microsoft.com/office/drawing/2014/main" id="{38C72CAE-3F3F-4349-8484-A11F273D222D}"/>
              </a:ext>
            </a:extLst>
          </p:cNvPr>
          <p:cNvGraphicFramePr>
            <a:graphicFrameLocks noGrp="1"/>
          </p:cNvGraphicFramePr>
          <p:nvPr>
            <p:ph idx="1"/>
            <p:custDataLst>
              <p:tags r:id="rId2"/>
            </p:custDataLst>
            <p:extLst>
              <p:ext uri="{D42A27DB-BD31-4B8C-83A1-F6EECF244321}">
                <p14:modId xmlns:p14="http://schemas.microsoft.com/office/powerpoint/2010/main" val="1138197361"/>
              </p:ext>
            </p:extLst>
          </p:nvPr>
        </p:nvGraphicFramePr>
        <p:xfrm>
          <a:off x="1215735" y="2249487"/>
          <a:ext cx="9831678" cy="2642106"/>
        </p:xfrm>
        <a:graphic>
          <a:graphicData uri="http://schemas.openxmlformats.org/drawingml/2006/table">
            <a:tbl>
              <a:tblPr firstRow="1" bandRow="1">
                <a:tableStyleId>{5C22544A-7EE6-4342-B048-85BDC9FD1C3A}</a:tableStyleId>
              </a:tblPr>
              <a:tblGrid>
                <a:gridCol w="4915839">
                  <a:extLst>
                    <a:ext uri="{9D8B030D-6E8A-4147-A177-3AD203B41FA5}">
                      <a16:colId xmlns:a16="http://schemas.microsoft.com/office/drawing/2014/main" val="956143277"/>
                    </a:ext>
                  </a:extLst>
                </a:gridCol>
                <a:gridCol w="4915839">
                  <a:extLst>
                    <a:ext uri="{9D8B030D-6E8A-4147-A177-3AD203B41FA5}">
                      <a16:colId xmlns:a16="http://schemas.microsoft.com/office/drawing/2014/main" val="794631999"/>
                    </a:ext>
                  </a:extLst>
                </a:gridCol>
              </a:tblGrid>
              <a:tr h="722313">
                <a:tc>
                  <a:txBody>
                    <a:bodyPr/>
                    <a:lstStyle/>
                    <a:p>
                      <a:pPr algn="ctr"/>
                      <a:r>
                        <a:rPr lang="fr-CA" sz="3200" dirty="0"/>
                        <a:t>Pistes d’observation</a:t>
                      </a:r>
                    </a:p>
                  </a:txBody>
                  <a:tcPr/>
                </a:tc>
                <a:tc>
                  <a:txBody>
                    <a:bodyPr/>
                    <a:lstStyle/>
                    <a:p>
                      <a:pPr algn="ctr"/>
                      <a:r>
                        <a:rPr lang="fr-CA" sz="3200" dirty="0"/>
                        <a:t>Pistes d’intervention</a:t>
                      </a:r>
                    </a:p>
                  </a:txBody>
                  <a:tcPr/>
                </a:tc>
                <a:extLst>
                  <a:ext uri="{0D108BD9-81ED-4DB2-BD59-A6C34878D82A}">
                    <a16:rowId xmlns:a16="http://schemas.microsoft.com/office/drawing/2014/main" val="1967982937"/>
                  </a:ext>
                </a:extLst>
              </a:tr>
              <a:tr h="1919793">
                <a:tc>
                  <a:txBody>
                    <a:bodyPr/>
                    <a:lstStyle/>
                    <a:p>
                      <a:r>
                        <a:rPr lang="fr-CA" dirty="0"/>
                        <a:t>Données à titre d’exemples pour guider l’enseignant dans le choix de ses intentions d’observation. Ce sont des faits observables qui  permet de savoir ce que l’enfant réussit de faire seul ou avec un peu d’aide. Pas toujours en lien avec l’enseignement. </a:t>
                      </a:r>
                      <a:r>
                        <a:rPr lang="fr-CA" u="sng" dirty="0"/>
                        <a:t>Peut être appris ailleurs.</a:t>
                      </a:r>
                    </a:p>
                  </a:txBody>
                  <a:tcPr/>
                </a:tc>
                <a:tc>
                  <a:txBody>
                    <a:bodyPr/>
                    <a:lstStyle/>
                    <a:p>
                      <a:r>
                        <a:rPr lang="fr-CA" dirty="0"/>
                        <a:t>Elles décrivent des habiletés susceptibles d’être développées par l’enfant à la suite d’une intervention de l’enseignant.</a:t>
                      </a:r>
                    </a:p>
                  </a:txBody>
                  <a:tcPr/>
                </a:tc>
                <a:extLst>
                  <a:ext uri="{0D108BD9-81ED-4DB2-BD59-A6C34878D82A}">
                    <a16:rowId xmlns:a16="http://schemas.microsoft.com/office/drawing/2014/main" val="1606754039"/>
                  </a:ext>
                </a:extLst>
              </a:tr>
            </a:tbl>
          </a:graphicData>
        </a:graphic>
      </p:graphicFrame>
    </p:spTree>
    <p:extLst>
      <p:ext uri="{BB962C8B-B14F-4D97-AF65-F5344CB8AC3E}">
        <p14:creationId xmlns:p14="http://schemas.microsoft.com/office/powerpoint/2010/main" val="1911791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7909C3-7995-4626-AC90-D95A5B04DDFA}"/>
              </a:ext>
            </a:extLst>
          </p:cNvPr>
          <p:cNvSpPr>
            <a:spLocks noGrp="1"/>
          </p:cNvSpPr>
          <p:nvPr>
            <p:ph type="title"/>
            <p:custDataLst>
              <p:tags r:id="rId1"/>
            </p:custDataLst>
          </p:nvPr>
        </p:nvSpPr>
        <p:spPr>
          <a:xfrm>
            <a:off x="1141413" y="618518"/>
            <a:ext cx="9905998" cy="1430999"/>
          </a:xfrm>
        </p:spPr>
        <p:txBody>
          <a:bodyPr/>
          <a:lstStyle/>
          <a:p>
            <a:pPr algn="ctr"/>
            <a:r>
              <a:rPr lang="fr-CA" dirty="0"/>
              <a:t>Pourquoi on observe? </a:t>
            </a:r>
            <a:br>
              <a:rPr lang="fr-CA" dirty="0"/>
            </a:br>
            <a:endParaRPr lang="fr-CA" dirty="0"/>
          </a:p>
        </p:txBody>
      </p:sp>
      <p:sp>
        <p:nvSpPr>
          <p:cNvPr id="3" name="Espace réservé du contenu 2">
            <a:extLst>
              <a:ext uri="{FF2B5EF4-FFF2-40B4-BE49-F238E27FC236}">
                <a16:creationId xmlns:a16="http://schemas.microsoft.com/office/drawing/2014/main" id="{CDBA116F-E82D-4E00-AA00-CC7361BADFAA}"/>
              </a:ext>
            </a:extLst>
          </p:cNvPr>
          <p:cNvSpPr>
            <a:spLocks noGrp="1"/>
          </p:cNvSpPr>
          <p:nvPr>
            <p:ph idx="1"/>
            <p:custDataLst>
              <p:tags r:id="rId2"/>
            </p:custDataLst>
          </p:nvPr>
        </p:nvSpPr>
        <p:spPr>
          <a:xfrm>
            <a:off x="1141412" y="2249486"/>
            <a:ext cx="9905999" cy="3989995"/>
          </a:xfrm>
        </p:spPr>
        <p:txBody>
          <a:bodyPr>
            <a:normAutofit fontScale="92500" lnSpcReduction="10000"/>
          </a:bodyPr>
          <a:lstStyle/>
          <a:p>
            <a:r>
              <a:rPr lang="fr-CA" dirty="0"/>
              <a:t>Pour tenter de mieux le comprendre (gestes, paroles, comportements) et poser moi les bons gestes </a:t>
            </a:r>
          </a:p>
          <a:p>
            <a:r>
              <a:rPr lang="fr-CA" dirty="0"/>
              <a:t>Situer sa zone proximale de développement pour l’accompagner dans ses jeux, ses discussions…</a:t>
            </a:r>
          </a:p>
          <a:p>
            <a:r>
              <a:rPr lang="fr-CA" dirty="0"/>
              <a:t>Mettre des mots sur ce qu’il faut pour lui faire prendre conscience (ex: suite de couleurs)</a:t>
            </a:r>
          </a:p>
          <a:p>
            <a:r>
              <a:rPr lang="fr-CA" dirty="0"/>
              <a:t>Le féliciter, lui nommer ses bons coups</a:t>
            </a:r>
          </a:p>
          <a:p>
            <a:r>
              <a:rPr lang="fr-CA" dirty="0"/>
              <a:t>Pour rendre compte aux parents de l’amélioration de son enfant et lui montrer la collaboration</a:t>
            </a:r>
          </a:p>
          <a:p>
            <a:endParaRPr lang="fr-CA" dirty="0"/>
          </a:p>
          <a:p>
            <a:endParaRPr lang="fr-CA" dirty="0"/>
          </a:p>
        </p:txBody>
      </p:sp>
    </p:spTree>
    <p:extLst>
      <p:ext uri="{BB962C8B-B14F-4D97-AF65-F5344CB8AC3E}">
        <p14:creationId xmlns:p14="http://schemas.microsoft.com/office/powerpoint/2010/main" val="2740743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25527C-F5A0-438B-BC05-330811BF93D8}"/>
              </a:ext>
            </a:extLst>
          </p:cNvPr>
          <p:cNvSpPr>
            <a:spLocks noGrp="1"/>
          </p:cNvSpPr>
          <p:nvPr>
            <p:ph type="title"/>
            <p:custDataLst>
              <p:tags r:id="rId1"/>
            </p:custDataLst>
          </p:nvPr>
        </p:nvSpPr>
        <p:spPr/>
        <p:txBody>
          <a:bodyPr/>
          <a:lstStyle/>
          <a:p>
            <a:pPr algn="ctr"/>
            <a:r>
              <a:rPr lang="fr-CA" dirty="0"/>
              <a:t>Pochette/Évaluation/bulletin</a:t>
            </a:r>
          </a:p>
        </p:txBody>
      </p:sp>
      <p:sp>
        <p:nvSpPr>
          <p:cNvPr id="3" name="Espace réservé du contenu 2">
            <a:extLst>
              <a:ext uri="{FF2B5EF4-FFF2-40B4-BE49-F238E27FC236}">
                <a16:creationId xmlns:a16="http://schemas.microsoft.com/office/drawing/2014/main" id="{E2E1E4B6-5BA5-43B3-BD31-6A2C31B1A981}"/>
              </a:ext>
            </a:extLst>
          </p:cNvPr>
          <p:cNvSpPr>
            <a:spLocks noGrp="1"/>
          </p:cNvSpPr>
          <p:nvPr>
            <p:ph idx="1"/>
            <p:custDataLst>
              <p:tags r:id="rId2"/>
            </p:custDataLst>
          </p:nvPr>
        </p:nvSpPr>
        <p:spPr/>
        <p:txBody>
          <a:bodyPr/>
          <a:lstStyle/>
          <a:p>
            <a:r>
              <a:rPr lang="fr-CA" dirty="0"/>
              <a:t>Qu’est-ce que le parents veut savoir? (journée type, amis, heureux, progrès, même si minime)</a:t>
            </a:r>
          </a:p>
          <a:p>
            <a:r>
              <a:rPr lang="fr-CA" dirty="0"/>
              <a:t>Pas de bulletin, pas de date</a:t>
            </a:r>
          </a:p>
          <a:p>
            <a:r>
              <a:rPr lang="fr-CA" dirty="0"/>
              <a:t>Différentes idées de rencontre parents-enfants, rencontre informelle, traces avec photos, document écrit (Voir doc. de la via VS le lien avec volet parents)</a:t>
            </a:r>
          </a:p>
          <a:p>
            <a:r>
              <a:rPr lang="fr-CA" dirty="0"/>
              <a:t>Pas obliger de toucher tous les domaines</a:t>
            </a:r>
          </a:p>
        </p:txBody>
      </p:sp>
    </p:spTree>
    <p:extLst>
      <p:ext uri="{BB962C8B-B14F-4D97-AF65-F5344CB8AC3E}">
        <p14:creationId xmlns:p14="http://schemas.microsoft.com/office/powerpoint/2010/main" val="1695825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1D1753-BC31-4273-9819-5F79EA666B2B}"/>
              </a:ext>
            </a:extLst>
          </p:cNvPr>
          <p:cNvSpPr>
            <a:spLocks noGrp="1"/>
          </p:cNvSpPr>
          <p:nvPr>
            <p:ph type="title"/>
          </p:nvPr>
        </p:nvSpPr>
        <p:spPr/>
        <p:txBody>
          <a:bodyPr/>
          <a:lstStyle/>
          <a:p>
            <a:pPr algn="ctr"/>
            <a:r>
              <a:rPr lang="fr-CA" dirty="0" err="1"/>
              <a:t>Brindami</a:t>
            </a:r>
            <a:r>
              <a:rPr lang="fr-CA" dirty="0"/>
              <a:t> </a:t>
            </a:r>
            <a:br>
              <a:rPr lang="fr-CA" dirty="0"/>
            </a:br>
            <a:r>
              <a:rPr lang="fr-CA" sz="2000" dirty="0"/>
              <a:t>(ou ateliers d’enseignement explicite</a:t>
            </a:r>
            <a:br>
              <a:rPr lang="fr-CA" sz="2000" dirty="0"/>
            </a:br>
            <a:r>
              <a:rPr lang="fr-CA" sz="2000" dirty="0"/>
              <a:t> sur les habiletés sociales avec la littérature jeunesse)</a:t>
            </a:r>
            <a:endParaRPr lang="fr-CA" dirty="0"/>
          </a:p>
        </p:txBody>
      </p:sp>
      <p:sp>
        <p:nvSpPr>
          <p:cNvPr id="3" name="Espace réservé du contenu 2">
            <a:extLst>
              <a:ext uri="{FF2B5EF4-FFF2-40B4-BE49-F238E27FC236}">
                <a16:creationId xmlns:a16="http://schemas.microsoft.com/office/drawing/2014/main" id="{34649FEF-27EE-4480-A456-1A3EC4D36EBE}"/>
              </a:ext>
            </a:extLst>
          </p:cNvPr>
          <p:cNvSpPr>
            <a:spLocks noGrp="1"/>
          </p:cNvSpPr>
          <p:nvPr>
            <p:ph idx="1"/>
          </p:nvPr>
        </p:nvSpPr>
        <p:spPr/>
        <p:txBody>
          <a:bodyPr/>
          <a:lstStyle/>
          <a:p>
            <a:r>
              <a:rPr lang="fr-CA" u="sng" dirty="0"/>
              <a:t>Prendre contact</a:t>
            </a:r>
            <a:r>
              <a:rPr lang="fr-CA" dirty="0"/>
              <a:t>: dire bonjour, avoir un sourire, s’approcher, faire des demandes, accepter un refus</a:t>
            </a:r>
          </a:p>
          <a:p>
            <a:r>
              <a:rPr lang="fr-CA" u="sng" dirty="0"/>
              <a:t>Les émotions: </a:t>
            </a:r>
            <a:r>
              <a:rPr lang="fr-CA" dirty="0"/>
              <a:t>joie, tristesse, colère</a:t>
            </a:r>
          </a:p>
          <a:p>
            <a:r>
              <a:rPr lang="fr-CA" u="sng" dirty="0"/>
              <a:t>Le contrôle de soi: </a:t>
            </a:r>
            <a:r>
              <a:rPr lang="fr-CA" dirty="0"/>
              <a:t>attendre son tour, écouter l’autre, autocontrôle</a:t>
            </a:r>
          </a:p>
          <a:p>
            <a:r>
              <a:rPr lang="fr-CA" u="sng" dirty="0"/>
              <a:t>La résolution de problème: </a:t>
            </a:r>
            <a:r>
              <a:rPr lang="fr-CA" dirty="0"/>
              <a:t>respirer pour se calmer, faire face à nos émotions, apprendre à tolérer la frustration, partager</a:t>
            </a:r>
            <a:endParaRPr lang="fr-CA" u="sng" dirty="0"/>
          </a:p>
        </p:txBody>
      </p:sp>
    </p:spTree>
    <p:extLst>
      <p:ext uri="{BB962C8B-B14F-4D97-AF65-F5344CB8AC3E}">
        <p14:creationId xmlns:p14="http://schemas.microsoft.com/office/powerpoint/2010/main" val="1506124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4AA38F-AC9B-4088-A5C5-28FAA46F1EBE}"/>
              </a:ext>
            </a:extLst>
          </p:cNvPr>
          <p:cNvSpPr>
            <a:spLocks noGrp="1"/>
          </p:cNvSpPr>
          <p:nvPr>
            <p:ph type="title"/>
          </p:nvPr>
        </p:nvSpPr>
        <p:spPr/>
        <p:txBody>
          <a:bodyPr/>
          <a:lstStyle/>
          <a:p>
            <a:pPr algn="ctr"/>
            <a:r>
              <a:rPr lang="fr-CA" dirty="0"/>
              <a:t>Développement global de l’enfant</a:t>
            </a:r>
          </a:p>
        </p:txBody>
      </p:sp>
      <p:sp>
        <p:nvSpPr>
          <p:cNvPr id="3" name="Espace réservé du contenu 2">
            <a:extLst>
              <a:ext uri="{FF2B5EF4-FFF2-40B4-BE49-F238E27FC236}">
                <a16:creationId xmlns:a16="http://schemas.microsoft.com/office/drawing/2014/main" id="{9C34F092-838A-4478-B4A2-9F6608203A22}"/>
              </a:ext>
            </a:extLst>
          </p:cNvPr>
          <p:cNvSpPr>
            <a:spLocks noGrp="1"/>
          </p:cNvSpPr>
          <p:nvPr>
            <p:ph idx="1"/>
          </p:nvPr>
        </p:nvSpPr>
        <p:spPr/>
        <p:txBody>
          <a:bodyPr/>
          <a:lstStyle/>
          <a:p>
            <a:r>
              <a:rPr lang="fr-CA" u="sng" dirty="0"/>
              <a:t>Développement cognitif:</a:t>
            </a:r>
            <a:r>
              <a:rPr lang="fr-CA" dirty="0"/>
              <a:t>  </a:t>
            </a:r>
            <a:r>
              <a:rPr lang="fr-CA" sz="2000" dirty="0"/>
              <a:t>langage, attention, raisonnement…</a:t>
            </a:r>
          </a:p>
          <a:p>
            <a:endParaRPr lang="fr-CA" u="sng" dirty="0"/>
          </a:p>
          <a:p>
            <a:r>
              <a:rPr lang="fr-CA" u="sng" dirty="0"/>
              <a:t>Développement socio-affectif</a:t>
            </a:r>
            <a:r>
              <a:rPr lang="fr-CA" dirty="0"/>
              <a:t>: </a:t>
            </a:r>
            <a:r>
              <a:rPr lang="fr-CA" sz="2000" dirty="0"/>
              <a:t>sécurité affective, estime de soi, Socialisation…</a:t>
            </a:r>
          </a:p>
          <a:p>
            <a:endParaRPr lang="fr-CA" sz="2000" dirty="0"/>
          </a:p>
          <a:p>
            <a:endParaRPr lang="fr-CA" sz="2000" dirty="0"/>
          </a:p>
          <a:p>
            <a:r>
              <a:rPr lang="fr-CA" u="sng" dirty="0"/>
              <a:t>Développement moteur:</a:t>
            </a:r>
            <a:r>
              <a:rPr lang="fr-CA" dirty="0"/>
              <a:t> </a:t>
            </a:r>
            <a:r>
              <a:rPr lang="fr-CA" sz="2000" dirty="0"/>
              <a:t>motricité globale et motricité fine</a:t>
            </a:r>
            <a:endParaRPr lang="fr-CA" u="sng" dirty="0"/>
          </a:p>
          <a:p>
            <a:pPr marL="3657600" lvl="8" indent="0">
              <a:buNone/>
            </a:pPr>
            <a:endParaRPr lang="fr-CA" sz="2000" dirty="0"/>
          </a:p>
        </p:txBody>
      </p:sp>
      <p:sp>
        <p:nvSpPr>
          <p:cNvPr id="4" name="Triangle isocèle 3">
            <a:extLst>
              <a:ext uri="{FF2B5EF4-FFF2-40B4-BE49-F238E27FC236}">
                <a16:creationId xmlns:a16="http://schemas.microsoft.com/office/drawing/2014/main" id="{B4CABEEB-A9D9-430F-BD89-E814CC6149AB}"/>
              </a:ext>
            </a:extLst>
          </p:cNvPr>
          <p:cNvSpPr/>
          <p:nvPr/>
        </p:nvSpPr>
        <p:spPr>
          <a:xfrm>
            <a:off x="9836330" y="4464142"/>
            <a:ext cx="1123406" cy="10580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Cœur 4">
            <a:extLst>
              <a:ext uri="{FF2B5EF4-FFF2-40B4-BE49-F238E27FC236}">
                <a16:creationId xmlns:a16="http://schemas.microsoft.com/office/drawing/2014/main" id="{B90CB6BF-0379-4D1C-A066-36D5F0D3A55A}"/>
              </a:ext>
            </a:extLst>
          </p:cNvPr>
          <p:cNvSpPr/>
          <p:nvPr/>
        </p:nvSpPr>
        <p:spPr>
          <a:xfrm>
            <a:off x="9953896" y="3288485"/>
            <a:ext cx="888274" cy="1175657"/>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Émoticône 7">
            <a:extLst>
              <a:ext uri="{FF2B5EF4-FFF2-40B4-BE49-F238E27FC236}">
                <a16:creationId xmlns:a16="http://schemas.microsoft.com/office/drawing/2014/main" id="{CC8F844E-0370-49B7-9CF0-3D45190A1A62}"/>
              </a:ext>
            </a:extLst>
          </p:cNvPr>
          <p:cNvSpPr/>
          <p:nvPr/>
        </p:nvSpPr>
        <p:spPr>
          <a:xfrm>
            <a:off x="9885316" y="2230393"/>
            <a:ext cx="1025434" cy="1058092"/>
          </a:xfrm>
          <a:prstGeom prst="smileyFac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967240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EE0FA7-4630-4BD9-9C89-8C78B7BAEE24}"/>
              </a:ext>
            </a:extLst>
          </p:cNvPr>
          <p:cNvSpPr>
            <a:spLocks noGrp="1"/>
          </p:cNvSpPr>
          <p:nvPr>
            <p:ph type="title"/>
          </p:nvPr>
        </p:nvSpPr>
        <p:spPr/>
        <p:txBody>
          <a:bodyPr/>
          <a:lstStyle/>
          <a:p>
            <a:pPr algn="ctr"/>
            <a:r>
              <a:rPr lang="fr-CA" dirty="0"/>
              <a:t>Les 7 composantes de la psychomotricité</a:t>
            </a:r>
          </a:p>
        </p:txBody>
      </p:sp>
      <p:sp>
        <p:nvSpPr>
          <p:cNvPr id="3" name="Espace réservé du contenu 2">
            <a:extLst>
              <a:ext uri="{FF2B5EF4-FFF2-40B4-BE49-F238E27FC236}">
                <a16:creationId xmlns:a16="http://schemas.microsoft.com/office/drawing/2014/main" id="{2227D373-384D-4A3F-8C41-1D154B97C56C}"/>
              </a:ext>
            </a:extLst>
          </p:cNvPr>
          <p:cNvSpPr>
            <a:spLocks noGrp="1"/>
          </p:cNvSpPr>
          <p:nvPr>
            <p:ph idx="1"/>
          </p:nvPr>
        </p:nvSpPr>
        <p:spPr>
          <a:xfrm>
            <a:off x="1141412" y="1933304"/>
            <a:ext cx="9905999" cy="4306178"/>
          </a:xfrm>
        </p:spPr>
        <p:txBody>
          <a:bodyPr/>
          <a:lstStyle/>
          <a:p>
            <a:r>
              <a:rPr lang="fr-CA" dirty="0"/>
              <a:t>La motricité globale</a:t>
            </a:r>
          </a:p>
          <a:p>
            <a:r>
              <a:rPr lang="fr-CA" dirty="0"/>
              <a:t>La motricité fine</a:t>
            </a:r>
          </a:p>
          <a:p>
            <a:r>
              <a:rPr lang="fr-CA" dirty="0"/>
              <a:t>Le schéma corporel</a:t>
            </a:r>
          </a:p>
          <a:p>
            <a:r>
              <a:rPr lang="fr-CA" dirty="0"/>
              <a:t>La latéralité</a:t>
            </a:r>
          </a:p>
          <a:p>
            <a:r>
              <a:rPr lang="fr-CA" dirty="0"/>
              <a:t>L’organisation spatiale</a:t>
            </a:r>
          </a:p>
          <a:p>
            <a:r>
              <a:rPr lang="fr-CA" dirty="0"/>
              <a:t>L’organisation temporelle</a:t>
            </a:r>
          </a:p>
          <a:p>
            <a:r>
              <a:rPr lang="fr-CA" dirty="0"/>
              <a:t>La perception sensorimotrice </a:t>
            </a:r>
          </a:p>
          <a:p>
            <a:endParaRPr lang="fr-CA" dirty="0"/>
          </a:p>
        </p:txBody>
      </p:sp>
    </p:spTree>
    <p:extLst>
      <p:ext uri="{BB962C8B-B14F-4D97-AF65-F5344CB8AC3E}">
        <p14:creationId xmlns:p14="http://schemas.microsoft.com/office/powerpoint/2010/main" val="1414161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B64045-256B-49D3-A773-07ECD9EFBAC3}"/>
              </a:ext>
            </a:extLst>
          </p:cNvPr>
          <p:cNvSpPr>
            <a:spLocks noGrp="1"/>
          </p:cNvSpPr>
          <p:nvPr>
            <p:ph type="title"/>
            <p:custDataLst>
              <p:tags r:id="rId1"/>
            </p:custDataLst>
          </p:nvPr>
        </p:nvSpPr>
        <p:spPr/>
        <p:txBody>
          <a:bodyPr>
            <a:normAutofit/>
          </a:bodyPr>
          <a:lstStyle/>
          <a:p>
            <a:pPr algn="ctr"/>
            <a:r>
              <a:rPr lang="fr-CA" sz="2800" dirty="0"/>
              <a:t>Comment développer les </a:t>
            </a:r>
            <a:r>
              <a:rPr lang="fr-CA" sz="2800" dirty="0" err="1"/>
              <a:t>pré-requis</a:t>
            </a:r>
            <a:r>
              <a:rPr lang="fr-CA" sz="2800" dirty="0"/>
              <a:t> à la conscience </a:t>
            </a:r>
            <a:r>
              <a:rPr lang="fr-CA" sz="2800" dirty="0" err="1"/>
              <a:t>phonoloique</a:t>
            </a:r>
            <a:endParaRPr lang="fr-CA" sz="2800" dirty="0"/>
          </a:p>
        </p:txBody>
      </p:sp>
      <p:sp>
        <p:nvSpPr>
          <p:cNvPr id="3" name="Espace réservé du contenu 2">
            <a:extLst>
              <a:ext uri="{FF2B5EF4-FFF2-40B4-BE49-F238E27FC236}">
                <a16:creationId xmlns:a16="http://schemas.microsoft.com/office/drawing/2014/main" id="{DED50918-8602-467A-9344-4EDA5C3AE39D}"/>
              </a:ext>
            </a:extLst>
          </p:cNvPr>
          <p:cNvSpPr>
            <a:spLocks noGrp="1"/>
          </p:cNvSpPr>
          <p:nvPr>
            <p:ph idx="1"/>
            <p:custDataLst>
              <p:tags r:id="rId2"/>
            </p:custDataLst>
          </p:nvPr>
        </p:nvSpPr>
        <p:spPr>
          <a:xfrm>
            <a:off x="1141412" y="2249487"/>
            <a:ext cx="9905999" cy="4255816"/>
          </a:xfrm>
        </p:spPr>
        <p:txBody>
          <a:bodyPr/>
          <a:lstStyle/>
          <a:p>
            <a:r>
              <a:rPr lang="fr-CA" dirty="0"/>
              <a:t>Développer l’attention auditive </a:t>
            </a:r>
          </a:p>
          <a:p>
            <a:r>
              <a:rPr lang="fr-CA" dirty="0"/>
              <a:t>Comprendre les termes « début/fin, premier/dernier, avant/après »</a:t>
            </a:r>
          </a:p>
          <a:p>
            <a:r>
              <a:rPr lang="fr-CA" dirty="0"/>
              <a:t>Augmenter le vocabulaire des enfants</a:t>
            </a:r>
          </a:p>
          <a:p>
            <a:r>
              <a:rPr lang="fr-CA" dirty="0"/>
              <a:t>La communication </a:t>
            </a:r>
          </a:p>
          <a:p>
            <a:r>
              <a:rPr lang="fr-CA" dirty="0"/>
              <a:t>Conscience des mots dans des phrases (à l’oral)</a:t>
            </a:r>
          </a:p>
          <a:p>
            <a:r>
              <a:rPr lang="fr-CA" dirty="0"/>
              <a:t>La syllabe</a:t>
            </a:r>
          </a:p>
        </p:txBody>
      </p:sp>
    </p:spTree>
    <p:extLst>
      <p:ext uri="{BB962C8B-B14F-4D97-AF65-F5344CB8AC3E}">
        <p14:creationId xmlns:p14="http://schemas.microsoft.com/office/powerpoint/2010/main" val="34260424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1301</TotalTime>
  <Words>478</Words>
  <Application>Microsoft Office PowerPoint</Application>
  <PresentationFormat>Grand écran</PresentationFormat>
  <Paragraphs>59</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Trebuchet MS</vt:lpstr>
      <vt:lpstr>Tw Cen MT</vt:lpstr>
      <vt:lpstr>Circuit</vt:lpstr>
      <vt:lpstr>Maternelle 4 ans   Jour 2 de formation:   </vt:lpstr>
      <vt:lpstr>Volet parents</vt:lpstr>
      <vt:lpstr>dans le programme, Différence entre:</vt:lpstr>
      <vt:lpstr>Pourquoi on observe?  </vt:lpstr>
      <vt:lpstr>Pochette/Évaluation/bulletin</vt:lpstr>
      <vt:lpstr>Brindami  (ou ateliers d’enseignement explicite  sur les habiletés sociales avec la littérature jeunesse)</vt:lpstr>
      <vt:lpstr>Développement global de l’enfant</vt:lpstr>
      <vt:lpstr>Les 7 composantes de la psychomotricité</vt:lpstr>
      <vt:lpstr>Comment développer les pré-requis à la conscience phonoloique</vt:lpstr>
      <vt:lpstr>   Documents déposés sur site </vt:lpstr>
      <vt:lpstr>Autres sujets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Maternelle 4 ans</dc:title>
  <dc:creator>Chantal Grenier</dc:creator>
  <cp:lastModifiedBy>Chantal Grenier</cp:lastModifiedBy>
  <cp:revision>66</cp:revision>
  <dcterms:created xsi:type="dcterms:W3CDTF">2018-09-17T13:01:17Z</dcterms:created>
  <dcterms:modified xsi:type="dcterms:W3CDTF">2018-11-19T21:14:13Z</dcterms:modified>
</cp:coreProperties>
</file>