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178650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134484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347403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415570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371244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2587DA0D-277D-4074-845F-C1CF6E7A8007}" type="datetimeFigureOut">
              <a:rPr lang="fr-CA" smtClean="0"/>
              <a:t>2015-02-09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367647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587DA0D-277D-4074-845F-C1CF6E7A8007}" type="datetimeFigureOut">
              <a:rPr lang="fr-CA" smtClean="0"/>
              <a:t>2015-02-09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387957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2587DA0D-277D-4074-845F-C1CF6E7A8007}" type="datetimeFigureOut">
              <a:rPr lang="fr-CA" smtClean="0"/>
              <a:t>2015-02-09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40892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87DA0D-277D-4074-845F-C1CF6E7A8007}" type="datetimeFigureOut">
              <a:rPr lang="fr-CA" smtClean="0"/>
              <a:t>2015-02-09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82467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587DA0D-277D-4074-845F-C1CF6E7A8007}" type="datetimeFigureOut">
              <a:rPr lang="fr-CA" smtClean="0"/>
              <a:t>2015-02-09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242120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587DA0D-277D-4074-845F-C1CF6E7A8007}" type="datetimeFigureOut">
              <a:rPr lang="fr-CA" smtClean="0"/>
              <a:t>2015-02-09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2A71838-534F-4D4E-885B-74D7575DA3EA}" type="slidenum">
              <a:rPr lang="fr-CA" smtClean="0"/>
              <a:t>‹N°›</a:t>
            </a:fld>
            <a:endParaRPr lang="fr-CA"/>
          </a:p>
        </p:txBody>
      </p:sp>
    </p:spTree>
    <p:extLst>
      <p:ext uri="{BB962C8B-B14F-4D97-AF65-F5344CB8AC3E}">
        <p14:creationId xmlns:p14="http://schemas.microsoft.com/office/powerpoint/2010/main" val="170738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7DA0D-277D-4074-845F-C1CF6E7A8007}" type="datetimeFigureOut">
              <a:rPr lang="fr-CA" smtClean="0"/>
              <a:t>2015-02-09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71838-534F-4D4E-885B-74D7575DA3EA}" type="slidenum">
              <a:rPr lang="fr-CA" smtClean="0"/>
              <a:t>‹N°›</a:t>
            </a:fld>
            <a:endParaRPr lang="fr-CA"/>
          </a:p>
        </p:txBody>
      </p:sp>
    </p:spTree>
    <p:extLst>
      <p:ext uri="{BB962C8B-B14F-4D97-AF65-F5344CB8AC3E}">
        <p14:creationId xmlns:p14="http://schemas.microsoft.com/office/powerpoint/2010/main" val="261048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hyperlink" Target="http://www.orientation-pour-tous.fr/metier/abattage-et-decoupe-des-viandes,12376.html" TargetMode="Externa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1547664" y="332656"/>
            <a:ext cx="6120680" cy="6148004"/>
          </a:xfrm>
          <a:prstGeom prst="rect">
            <a:avLst/>
          </a:prstGeom>
        </p:spPr>
      </p:pic>
    </p:spTree>
    <p:extLst>
      <p:ext uri="{BB962C8B-B14F-4D97-AF65-F5344CB8AC3E}">
        <p14:creationId xmlns:p14="http://schemas.microsoft.com/office/powerpoint/2010/main" val="284990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709462"/>
            <a:ext cx="3888432" cy="2724300"/>
          </a:xfrm>
        </p:spPr>
        <p:txBody>
          <a:bodyPr>
            <a:normAutofit/>
          </a:bodyPr>
          <a:lstStyle/>
          <a:p>
            <a:r>
              <a:rPr lang="fr-CA" sz="5400" b="1" dirty="0" smtClean="0">
                <a:latin typeface="Horrorfind" panose="02000000000000000000" pitchFamily="2" charset="0"/>
                <a:cs typeface="Agent Orange" panose="00000400000000000000" pitchFamily="2" charset="0"/>
              </a:rPr>
              <a:t>Le </a:t>
            </a:r>
            <a:r>
              <a:rPr lang="fr-CA" sz="5400" b="1" dirty="0" smtClean="0">
                <a:latin typeface="Horrorfind" panose="02000000000000000000" pitchFamily="2" charset="0"/>
                <a:cs typeface="Agent Orange" panose="00000400000000000000" pitchFamily="2" charset="0"/>
              </a:rPr>
              <a:t>dépeceur </a:t>
            </a:r>
            <a:r>
              <a:rPr lang="fr-CA" sz="5400" b="1" dirty="0" smtClean="0">
                <a:latin typeface="Horrorfind" panose="02000000000000000000" pitchFamily="2" charset="0"/>
                <a:cs typeface="Agent Orange" panose="00000400000000000000" pitchFamily="2" charset="0"/>
              </a:rPr>
              <a:t/>
            </a:r>
            <a:br>
              <a:rPr lang="fr-CA" sz="5400" b="1" dirty="0" smtClean="0">
                <a:latin typeface="Horrorfind" panose="02000000000000000000" pitchFamily="2" charset="0"/>
                <a:cs typeface="Agent Orange" panose="00000400000000000000" pitchFamily="2" charset="0"/>
              </a:rPr>
            </a:br>
            <a:r>
              <a:rPr lang="fr-CA" sz="5400" b="1" dirty="0" smtClean="0">
                <a:latin typeface="Horrorfind" panose="02000000000000000000" pitchFamily="2" charset="0"/>
                <a:cs typeface="Agent Orange" panose="00000400000000000000" pitchFamily="2" charset="0"/>
              </a:rPr>
              <a:t>de </a:t>
            </a:r>
            <a:br>
              <a:rPr lang="fr-CA" sz="5400" b="1" dirty="0" smtClean="0">
                <a:latin typeface="Horrorfind" panose="02000000000000000000" pitchFamily="2" charset="0"/>
                <a:cs typeface="Agent Orange" panose="00000400000000000000" pitchFamily="2" charset="0"/>
              </a:rPr>
            </a:br>
            <a:r>
              <a:rPr lang="fr-CA" sz="5400" b="1" dirty="0" smtClean="0">
                <a:latin typeface="Horrorfind" panose="02000000000000000000" pitchFamily="2" charset="0"/>
                <a:cs typeface="Agent Orange" panose="00000400000000000000" pitchFamily="2" charset="0"/>
              </a:rPr>
              <a:t>rats</a:t>
            </a:r>
            <a:endParaRPr lang="fr-CA" sz="5400" b="1" dirty="0">
              <a:latin typeface="Horrorfind" panose="02000000000000000000" pitchFamily="2" charset="0"/>
              <a:cs typeface="Agent Orange" panose="00000400000000000000" pitchFamily="2" charset="0"/>
            </a:endParaRPr>
          </a:p>
        </p:txBody>
      </p:sp>
      <p:sp>
        <p:nvSpPr>
          <p:cNvPr id="3" name="Espace réservé du contenu 2"/>
          <p:cNvSpPr>
            <a:spLocks noGrp="1"/>
          </p:cNvSpPr>
          <p:nvPr>
            <p:ph idx="1"/>
            <p:custDataLst>
              <p:tags r:id="rId2"/>
            </p:custDataLst>
          </p:nvPr>
        </p:nvSpPr>
        <p:spPr>
          <a:xfrm>
            <a:off x="294763" y="6442248"/>
            <a:ext cx="5987008" cy="388640"/>
          </a:xfrm>
        </p:spPr>
        <p:txBody>
          <a:bodyPr>
            <a:normAutofit/>
          </a:bodyPr>
          <a:lstStyle/>
          <a:p>
            <a:pPr marL="0" indent="0">
              <a:buNone/>
            </a:pPr>
            <a:r>
              <a:rPr lang="fr-CA" sz="1050" dirty="0" smtClean="0"/>
              <a:t>http://www.histoire-image.org/site/zoom/zoom.php?i=23&amp;oe_zoom=67</a:t>
            </a:r>
            <a:endParaRPr lang="fr-CA" sz="1050" dirty="0"/>
          </a:p>
        </p:txBody>
      </p:sp>
      <p:pic>
        <p:nvPicPr>
          <p:cNvPr id="5" name="Image 4"/>
          <p:cNvPicPr>
            <a:picLocks noChangeAspect="1"/>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4532588" y="709463"/>
            <a:ext cx="4103728" cy="5429548"/>
          </a:xfrm>
          <a:prstGeom prst="rect">
            <a:avLst/>
          </a:prstGeom>
        </p:spPr>
      </p:pic>
      <p:sp>
        <p:nvSpPr>
          <p:cNvPr id="6" name="ZoneTexte 5"/>
          <p:cNvSpPr txBox="1"/>
          <p:nvPr>
            <p:custDataLst>
              <p:tags r:id="rId4"/>
            </p:custDataLst>
          </p:nvPr>
        </p:nvSpPr>
        <p:spPr>
          <a:xfrm>
            <a:off x="467544" y="4077072"/>
            <a:ext cx="3744416" cy="1754326"/>
          </a:xfrm>
          <a:prstGeom prst="rect">
            <a:avLst/>
          </a:prstGeom>
          <a:noFill/>
        </p:spPr>
        <p:txBody>
          <a:bodyPr wrap="square" rtlCol="0">
            <a:spAutoFit/>
          </a:bodyPr>
          <a:lstStyle/>
          <a:p>
            <a:pPr algn="ctr"/>
            <a:r>
              <a:rPr lang="fr-CA" sz="3600" b="1" dirty="0" smtClean="0"/>
              <a:t>Narcisse </a:t>
            </a:r>
            <a:r>
              <a:rPr lang="fr-CA" sz="3600" b="1" dirty="0" err="1" smtClean="0"/>
              <a:t>Chaillou</a:t>
            </a:r>
            <a:endParaRPr lang="fr-CA" sz="3600" b="1" dirty="0" smtClean="0"/>
          </a:p>
          <a:p>
            <a:pPr algn="ctr"/>
            <a:r>
              <a:rPr lang="fr-CA" sz="3600" dirty="0" smtClean="0"/>
              <a:t>Huile sur toile</a:t>
            </a:r>
          </a:p>
          <a:p>
            <a:pPr algn="ctr"/>
            <a:r>
              <a:rPr lang="fr-CA" sz="3600" dirty="0" smtClean="0"/>
              <a:t>1870</a:t>
            </a:r>
            <a:endParaRPr lang="fr-CA" sz="3600" dirty="0"/>
          </a:p>
        </p:txBody>
      </p:sp>
      <p:pic>
        <p:nvPicPr>
          <p:cNvPr id="7" name="Image 6"/>
          <p:cNvPicPr>
            <a:picLocks noChangeAspect="1"/>
          </p:cNvPicPr>
          <p:nvPr>
            <p:custDataLst>
              <p:tags r:id="rId5"/>
            </p:custDataLst>
          </p:nvPr>
        </p:nvPicPr>
        <p:blipFill>
          <a:blip r:embed="rId9"/>
          <a:stretch>
            <a:fillRect/>
          </a:stretch>
        </p:blipFill>
        <p:spPr>
          <a:xfrm>
            <a:off x="4567237" y="3424237"/>
            <a:ext cx="9525" cy="9525"/>
          </a:xfrm>
          <a:prstGeom prst="rect">
            <a:avLst/>
          </a:prstGeom>
        </p:spPr>
      </p:pic>
      <p:pic>
        <p:nvPicPr>
          <p:cNvPr id="8" name="Image 7"/>
          <p:cNvPicPr>
            <a:picLocks noChangeAspect="1"/>
          </p:cNvPicPr>
          <p:nvPr>
            <p:custDataLst>
              <p:tags r:id="rId6"/>
            </p:custDataLst>
          </p:nvPr>
        </p:nvPicPr>
        <p:blipFill>
          <a:blip r:embed="rId9"/>
          <a:stretch>
            <a:fillRect/>
          </a:stretch>
        </p:blipFill>
        <p:spPr>
          <a:xfrm>
            <a:off x="4567237" y="3424237"/>
            <a:ext cx="9525" cy="9525"/>
          </a:xfrm>
          <a:prstGeom prst="rect">
            <a:avLst/>
          </a:prstGeom>
        </p:spPr>
      </p:pic>
    </p:spTree>
    <p:extLst>
      <p:ext uri="{BB962C8B-B14F-4D97-AF65-F5344CB8AC3E}">
        <p14:creationId xmlns:p14="http://schemas.microsoft.com/office/powerpoint/2010/main" val="278788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custDataLst>
              <p:tags r:id="rId1"/>
            </p:custDataLst>
          </p:nvPr>
        </p:nvSpPr>
        <p:spPr>
          <a:xfrm>
            <a:off x="793492" y="4494188"/>
            <a:ext cx="7772400" cy="162897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Arial" panose="020B0604020202020204" pitchFamily="34" charset="0"/>
                <a:cs typeface="Arial" panose="020B0604020202020204" pitchFamily="34" charset="0"/>
              </a:rPr>
              <a:t>3- Est-ce que cette œuvre est réaliste? </a:t>
            </a:r>
          </a:p>
          <a:p>
            <a:r>
              <a:rPr lang="fr-CA" sz="1400" dirty="0" smtClean="0">
                <a:latin typeface="Arial" panose="020B0604020202020204" pitchFamily="34" charset="0"/>
                <a:cs typeface="Arial" panose="020B0604020202020204" pitchFamily="34" charset="0"/>
              </a:rPr>
              <a:t/>
            </a:r>
            <a:br>
              <a:rPr lang="fr-CA" sz="1400" dirty="0" smtClean="0">
                <a:latin typeface="Arial" panose="020B0604020202020204" pitchFamily="34" charset="0"/>
                <a:cs typeface="Arial" panose="020B0604020202020204" pitchFamily="34" charset="0"/>
              </a:rPr>
            </a:br>
            <a:r>
              <a:rPr lang="fr-CA" sz="1400" dirty="0" smtClean="0">
                <a:latin typeface="Arial" panose="020B0604020202020204" pitchFamily="34" charset="0"/>
                <a:cs typeface="Arial" panose="020B0604020202020204" pitchFamily="34" charset="0"/>
              </a:rPr>
              <a:t>Oui, cette œuvre s’approche d’une photo. Le personnage et la scène peuvent avoir déjà </a:t>
            </a:r>
            <a:r>
              <a:rPr lang="fr-CA" sz="1400" dirty="0" smtClean="0">
                <a:latin typeface="Arial" panose="020B0604020202020204" pitchFamily="34" charset="0"/>
                <a:cs typeface="Arial" panose="020B0604020202020204" pitchFamily="34" charset="0"/>
              </a:rPr>
              <a:t>existé. </a:t>
            </a:r>
            <a:endParaRPr lang="fr-CA" sz="1400" dirty="0">
              <a:latin typeface="Arial" panose="020B0604020202020204" pitchFamily="34" charset="0"/>
              <a:cs typeface="Arial" panose="020B0604020202020204" pitchFamily="34" charset="0"/>
            </a:endParaRPr>
          </a:p>
        </p:txBody>
      </p:sp>
      <p:sp>
        <p:nvSpPr>
          <p:cNvPr id="6" name="Titre 1"/>
          <p:cNvSpPr txBox="1">
            <a:spLocks/>
          </p:cNvSpPr>
          <p:nvPr>
            <p:custDataLst>
              <p:tags r:id="rId2"/>
            </p:custDataLst>
          </p:nvPr>
        </p:nvSpPr>
        <p:spPr>
          <a:xfrm>
            <a:off x="827584" y="260648"/>
            <a:ext cx="7772400" cy="16561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Arial" panose="020B0604020202020204" pitchFamily="34" charset="0"/>
                <a:cs typeface="Arial" panose="020B0604020202020204" pitchFamily="34" charset="0"/>
              </a:rPr>
              <a:t>1- Décris ce que tu vois sur l’œuvre:</a:t>
            </a:r>
          </a:p>
          <a:p>
            <a:r>
              <a:rPr lang="fr-CA" sz="1200" b="1" dirty="0" smtClean="0">
                <a:latin typeface="Arial" panose="020B0604020202020204" pitchFamily="34" charset="0"/>
                <a:cs typeface="Arial" panose="020B0604020202020204" pitchFamily="34" charset="0"/>
              </a:rPr>
              <a:t> </a:t>
            </a:r>
            <a:r>
              <a:rPr lang="fr-CA" sz="1600" dirty="0" smtClean="0">
                <a:latin typeface="Arial" panose="020B0604020202020204" pitchFamily="34" charset="0"/>
                <a:cs typeface="Arial" panose="020B0604020202020204" pitchFamily="34" charset="0"/>
              </a:rPr>
              <a:t/>
            </a:r>
            <a:br>
              <a:rPr lang="fr-CA" sz="1600" dirty="0" smtClean="0">
                <a:latin typeface="Arial" panose="020B0604020202020204" pitchFamily="34" charset="0"/>
                <a:cs typeface="Arial" panose="020B0604020202020204" pitchFamily="34" charset="0"/>
              </a:rPr>
            </a:br>
            <a:r>
              <a:rPr lang="fr-CA" sz="1400" u="sng" dirty="0" smtClean="0">
                <a:latin typeface="Arial" panose="020B0604020202020204" pitchFamily="34" charset="0"/>
                <a:cs typeface="Arial" panose="020B0604020202020204" pitchFamily="34" charset="0"/>
              </a:rPr>
              <a:t>Je vois</a:t>
            </a:r>
            <a:r>
              <a:rPr lang="fr-CA" sz="1400" dirty="0" smtClean="0">
                <a:latin typeface="Arial" panose="020B0604020202020204" pitchFamily="34" charset="0"/>
                <a:cs typeface="Arial" panose="020B0604020202020204" pitchFamily="34" charset="0"/>
              </a:rPr>
              <a:t> un jeune homme avec un tablier et une toque de chef. Il remonte ses manches. Il tient un couteau. Sur la chaise devant lui, je vois un rat mort et du sang. Le sol est en pierre. Sur le mur, je vois des affiches. </a:t>
            </a:r>
            <a:endParaRPr lang="fr-CA" sz="1600" dirty="0">
              <a:latin typeface="Arial" panose="020B0604020202020204" pitchFamily="34" charset="0"/>
              <a:cs typeface="Arial" panose="020B0604020202020204" pitchFamily="34" charset="0"/>
            </a:endParaRPr>
          </a:p>
        </p:txBody>
      </p:sp>
      <p:sp>
        <p:nvSpPr>
          <p:cNvPr id="8" name="Titre 1"/>
          <p:cNvSpPr txBox="1">
            <a:spLocks/>
          </p:cNvSpPr>
          <p:nvPr>
            <p:custDataLst>
              <p:tags r:id="rId3"/>
            </p:custDataLst>
          </p:nvPr>
        </p:nvSpPr>
        <p:spPr>
          <a:xfrm>
            <a:off x="769293" y="2147788"/>
            <a:ext cx="7772400" cy="24333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Arial" panose="020B0604020202020204" pitchFamily="34" charset="0"/>
                <a:cs typeface="Arial" panose="020B0604020202020204" pitchFamily="34" charset="0"/>
              </a:rPr>
              <a:t>2- Interprète ce que tu vois sur l’œuvre:</a:t>
            </a:r>
          </a:p>
          <a:p>
            <a:r>
              <a:rPr lang="fr-CA" sz="1200" b="1" dirty="0" smtClean="0">
                <a:latin typeface="Arial" panose="020B0604020202020204" pitchFamily="34" charset="0"/>
                <a:cs typeface="Arial" panose="020B0604020202020204" pitchFamily="34" charset="0"/>
              </a:rPr>
              <a:t> </a:t>
            </a:r>
            <a:r>
              <a:rPr lang="fr-CA" sz="1600" dirty="0" smtClean="0">
                <a:latin typeface="Arial" panose="020B0604020202020204" pitchFamily="34" charset="0"/>
                <a:cs typeface="Arial" panose="020B0604020202020204" pitchFamily="34" charset="0"/>
              </a:rPr>
              <a:t/>
            </a:r>
            <a:br>
              <a:rPr lang="fr-CA" sz="1600" dirty="0" smtClean="0">
                <a:latin typeface="Arial" panose="020B0604020202020204" pitchFamily="34" charset="0"/>
                <a:cs typeface="Arial" panose="020B0604020202020204" pitchFamily="34" charset="0"/>
              </a:rPr>
            </a:br>
            <a:r>
              <a:rPr lang="fr-CA" sz="1400" u="sng" dirty="0" smtClean="0">
                <a:latin typeface="Arial" panose="020B0604020202020204" pitchFamily="34" charset="0"/>
                <a:cs typeface="Arial" panose="020B0604020202020204" pitchFamily="34" charset="0"/>
              </a:rPr>
              <a:t>Je pense</a:t>
            </a:r>
            <a:r>
              <a:rPr lang="fr-CA" sz="1400" dirty="0" smtClean="0">
                <a:latin typeface="Arial" panose="020B0604020202020204" pitchFamily="34" charset="0"/>
                <a:cs typeface="Arial" panose="020B0604020202020204" pitchFamily="34" charset="0"/>
              </a:rPr>
              <a:t> que le jeune homme va enlever la peau du rat pour le découper et le vendre. Le titre de l’œuvre « dépeceur » me démontre que c’est le travail du garçon. Dans la toile, le couteau et le rat saignant confirment mon idée. De plus, il y a une affiche qui indique que les rats sont vendus 2 Francs. Ce métier est salissant puisque le personnage porte un tablier et une toque. Il remonte aussi les manches de son chandail. Je peux aussi dire que ce n’est pas le 1</a:t>
            </a:r>
            <a:r>
              <a:rPr lang="fr-CA" sz="1400" baseline="30000" dirty="0" smtClean="0">
                <a:latin typeface="Arial" panose="020B0604020202020204" pitchFamily="34" charset="0"/>
                <a:cs typeface="Arial" panose="020B0604020202020204" pitchFamily="34" charset="0"/>
              </a:rPr>
              <a:t>er</a:t>
            </a:r>
            <a:r>
              <a:rPr lang="fr-CA" sz="1400" dirty="0" smtClean="0">
                <a:latin typeface="Arial" panose="020B0604020202020204" pitchFamily="34" charset="0"/>
                <a:cs typeface="Arial" panose="020B0604020202020204" pitchFamily="34" charset="0"/>
              </a:rPr>
              <a:t> rat que le garçon découpe. En effet, il y a une tête de rat au pied de la chaise et un corps dépecé et épinglé sur la chaise.  </a:t>
            </a:r>
            <a:endParaRPr lang="fr-C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223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custDataLst>
              <p:tags r:id="rId1"/>
            </p:custDataLst>
          </p:nvPr>
        </p:nvSpPr>
        <p:spPr>
          <a:xfrm>
            <a:off x="648322" y="692696"/>
            <a:ext cx="7772400" cy="20882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Arial" panose="020B0604020202020204" pitchFamily="34" charset="0"/>
                <a:cs typeface="Arial" panose="020B0604020202020204" pitchFamily="34" charset="0"/>
              </a:rPr>
              <a:t>4- Commente l’utilisation des couleurs dans l’œuvre: </a:t>
            </a:r>
            <a:r>
              <a:rPr lang="fr-CA" sz="2000" b="1" dirty="0" smtClean="0">
                <a:latin typeface="Arial" panose="020B0604020202020204" pitchFamily="34" charset="0"/>
                <a:cs typeface="Arial" panose="020B0604020202020204" pitchFamily="34" charset="0"/>
              </a:rPr>
              <a:t/>
            </a:r>
            <a:br>
              <a:rPr lang="fr-CA" sz="2000" b="1" dirty="0" smtClean="0">
                <a:latin typeface="Arial" panose="020B0604020202020204" pitchFamily="34" charset="0"/>
                <a:cs typeface="Arial" panose="020B0604020202020204" pitchFamily="34" charset="0"/>
              </a:rPr>
            </a:br>
            <a:r>
              <a:rPr lang="fr-CA" sz="1400" dirty="0" smtClean="0">
                <a:latin typeface="Arial" panose="020B0604020202020204" pitchFamily="34" charset="0"/>
                <a:cs typeface="Arial" panose="020B0604020202020204" pitchFamily="34" charset="0"/>
              </a:rPr>
              <a:t/>
            </a:r>
            <a:br>
              <a:rPr lang="fr-CA" sz="1400" dirty="0" smtClean="0">
                <a:latin typeface="Arial" panose="020B0604020202020204" pitchFamily="34" charset="0"/>
                <a:cs typeface="Arial" panose="020B0604020202020204" pitchFamily="34" charset="0"/>
              </a:rPr>
            </a:br>
            <a:r>
              <a:rPr lang="fr-CA" sz="1400" dirty="0" smtClean="0">
                <a:latin typeface="Arial" panose="020B0604020202020204" pitchFamily="34" charset="0"/>
                <a:cs typeface="Arial" panose="020B0604020202020204" pitchFamily="34" charset="0"/>
              </a:rPr>
              <a:t>Le brun est la couleur dominante, car on retrouve des teintes de bruns pour la réalisation des murs, du sol et de la chaise. L’œuvre est plutôt sombre. L’utilisation du blanc attire l’attention   sur la toque de chef, le tablier et la planche à découper. Les affiches sur le mur sont colorées: jaune, rouge, bleu, vert, rose et beige.  </a:t>
            </a:r>
            <a:endParaRPr lang="fr-CA" sz="1400" dirty="0">
              <a:latin typeface="Arial" panose="020B0604020202020204" pitchFamily="34" charset="0"/>
              <a:cs typeface="Arial" panose="020B0604020202020204" pitchFamily="34" charset="0"/>
            </a:endParaRPr>
          </a:p>
        </p:txBody>
      </p:sp>
      <p:sp>
        <p:nvSpPr>
          <p:cNvPr id="7" name="Titre 1"/>
          <p:cNvSpPr txBox="1">
            <a:spLocks/>
          </p:cNvSpPr>
          <p:nvPr>
            <p:custDataLst>
              <p:tags r:id="rId2"/>
            </p:custDataLst>
          </p:nvPr>
        </p:nvSpPr>
        <p:spPr>
          <a:xfrm>
            <a:off x="800722" y="3356992"/>
            <a:ext cx="7772400" cy="280831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Arial" panose="020B0604020202020204" pitchFamily="34" charset="0"/>
                <a:cs typeface="Arial" panose="020B0604020202020204" pitchFamily="34" charset="0"/>
              </a:rPr>
              <a:t>5- Aimes-tu cette œuvre? </a:t>
            </a:r>
            <a:r>
              <a:rPr lang="fr-CA" sz="2000" b="1" dirty="0" smtClean="0">
                <a:latin typeface="Arial" panose="020B0604020202020204" pitchFamily="34" charset="0"/>
                <a:cs typeface="Arial" panose="020B0604020202020204" pitchFamily="34" charset="0"/>
              </a:rPr>
              <a:t/>
            </a:r>
            <a:br>
              <a:rPr lang="fr-CA" sz="2000" b="1" dirty="0" smtClean="0">
                <a:latin typeface="Arial" panose="020B0604020202020204" pitchFamily="34" charset="0"/>
                <a:cs typeface="Arial" panose="020B0604020202020204" pitchFamily="34" charset="0"/>
              </a:rPr>
            </a:br>
            <a:r>
              <a:rPr lang="fr-CA" sz="1400" dirty="0" smtClean="0">
                <a:latin typeface="Arial" panose="020B0604020202020204" pitchFamily="34" charset="0"/>
                <a:cs typeface="Arial" panose="020B0604020202020204" pitchFamily="34" charset="0"/>
              </a:rPr>
              <a:t/>
            </a:r>
            <a:br>
              <a:rPr lang="fr-CA" sz="1400" dirty="0" smtClean="0">
                <a:latin typeface="Arial" panose="020B0604020202020204" pitchFamily="34" charset="0"/>
                <a:cs typeface="Arial" panose="020B0604020202020204" pitchFamily="34" charset="0"/>
              </a:rPr>
            </a:br>
            <a:r>
              <a:rPr lang="fr-CA" sz="1800" dirty="0" smtClean="0">
                <a:latin typeface="Arial" panose="020B0604020202020204" pitchFamily="34" charset="0"/>
                <a:cs typeface="Arial" panose="020B0604020202020204" pitchFamily="34" charset="0"/>
              </a:rPr>
              <a:t>Oui et non. </a:t>
            </a:r>
            <a:endParaRPr lang="fr-CA" sz="1400" dirty="0" smtClean="0">
              <a:latin typeface="Arial" panose="020B0604020202020204" pitchFamily="34" charset="0"/>
              <a:cs typeface="Arial" panose="020B0604020202020204" pitchFamily="34" charset="0"/>
            </a:endParaRPr>
          </a:p>
          <a:p>
            <a:endParaRPr lang="fr-CA" sz="1400" dirty="0">
              <a:latin typeface="Arial" panose="020B0604020202020204" pitchFamily="34" charset="0"/>
              <a:cs typeface="Arial" panose="020B0604020202020204" pitchFamily="34" charset="0"/>
            </a:endParaRPr>
          </a:p>
          <a:p>
            <a:r>
              <a:rPr lang="fr-CA" sz="1400" dirty="0" smtClean="0">
                <a:latin typeface="Arial" panose="020B0604020202020204" pitchFamily="34" charset="0"/>
                <a:cs typeface="Arial" panose="020B0604020202020204" pitchFamily="34" charset="0"/>
              </a:rPr>
              <a:t>Non, parce que le thème de cette toile est assez dégoutant. Je n’aime pas imaginer le garçon découper un rat, même si je n’aime pas trop cet animal. </a:t>
            </a:r>
          </a:p>
          <a:p>
            <a:endParaRPr lang="fr-CA" sz="1400" dirty="0">
              <a:latin typeface="Arial" panose="020B0604020202020204" pitchFamily="34" charset="0"/>
              <a:cs typeface="Arial" panose="020B0604020202020204" pitchFamily="34" charset="0"/>
            </a:endParaRPr>
          </a:p>
          <a:p>
            <a:r>
              <a:rPr lang="fr-CA" sz="1400" dirty="0" smtClean="0">
                <a:latin typeface="Arial" panose="020B0604020202020204" pitchFamily="34" charset="0"/>
                <a:cs typeface="Arial" panose="020B0604020202020204" pitchFamily="34" charset="0"/>
              </a:rPr>
              <a:t>Oui, car le peintre a très bien représenté son sujet. Il a une excellente technique de peinture pour peindre une scène réaliste. Aussi, cette toile démontre une partie de l’histoire: le siège de Paris en 1870.</a:t>
            </a:r>
          </a:p>
          <a:p>
            <a:endParaRPr lang="fr-CA" sz="1400" dirty="0">
              <a:latin typeface="Arial" panose="020B0604020202020204" pitchFamily="34" charset="0"/>
              <a:cs typeface="Arial" panose="020B0604020202020204" pitchFamily="34" charset="0"/>
            </a:endParaRPr>
          </a:p>
          <a:p>
            <a:r>
              <a:rPr lang="fr-CA" sz="1400" dirty="0" smtClean="0">
                <a:latin typeface="Arial" panose="020B0604020202020204" pitchFamily="34" charset="0"/>
                <a:cs typeface="Arial" panose="020B0604020202020204" pitchFamily="34" charset="0"/>
              </a:rPr>
              <a:t>  </a:t>
            </a:r>
            <a:endParaRPr lang="fr-C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23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custDataLst>
              <p:tags r:id="rId1"/>
            </p:custDataLst>
          </p:nvPr>
        </p:nvSpPr>
        <p:spPr>
          <a:xfrm>
            <a:off x="643536" y="260648"/>
            <a:ext cx="7772400" cy="20882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800" b="1" dirty="0" smtClean="0">
                <a:latin typeface="Berlin Sans FB" panose="020E0602020502020306" pitchFamily="34" charset="0"/>
                <a:cs typeface="Arial" panose="020B0604020202020204" pitchFamily="34" charset="0"/>
              </a:rPr>
              <a:t>Description du métier: dépeceur de rat</a:t>
            </a:r>
            <a:r>
              <a:rPr lang="fr-CA" sz="2000" b="1" dirty="0" smtClean="0">
                <a:latin typeface="Berlin Sans FB" panose="020E0602020502020306" pitchFamily="34" charset="0"/>
                <a:cs typeface="Arial" panose="020B0604020202020204" pitchFamily="34" charset="0"/>
              </a:rPr>
              <a:t/>
            </a:r>
            <a:br>
              <a:rPr lang="fr-CA" sz="2000" b="1" dirty="0" smtClean="0">
                <a:latin typeface="Berlin Sans FB" panose="020E0602020502020306" pitchFamily="34" charset="0"/>
                <a:cs typeface="Arial" panose="020B0604020202020204" pitchFamily="34" charset="0"/>
              </a:rPr>
            </a:br>
            <a:r>
              <a:rPr lang="fr-CA" sz="1800" dirty="0" smtClean="0">
                <a:latin typeface="Berlin Sans FB" panose="020E0602020502020306" pitchFamily="34" charset="0"/>
                <a:cs typeface="Arial" panose="020B0604020202020204" pitchFamily="34" charset="0"/>
              </a:rPr>
              <a:t/>
            </a:r>
            <a:br>
              <a:rPr lang="fr-CA" sz="1800" dirty="0" smtClean="0">
                <a:latin typeface="Berlin Sans FB" panose="020E0602020502020306" pitchFamily="34" charset="0"/>
                <a:cs typeface="Arial" panose="020B0604020202020204" pitchFamily="34" charset="0"/>
              </a:rPr>
            </a:br>
            <a:r>
              <a:rPr lang="fr-CA" sz="1800" dirty="0" smtClean="0">
                <a:latin typeface="Berlin Sans FB" panose="020E0602020502020306" pitchFamily="34" charset="0"/>
                <a:cs typeface="Arial" panose="020B0604020202020204" pitchFamily="34" charset="0"/>
              </a:rPr>
              <a:t>Ce métier consiste à découper des rats en morceaux. À l’aide d’un couteau aiguisé, le personnage enlève la peau et coupe le rat. Il vend ensuite les rats que les gens achètent pour les manger. </a:t>
            </a:r>
            <a:endParaRPr lang="fr-CA" sz="1800" dirty="0">
              <a:latin typeface="Berlin Sans FB" panose="020E0602020502020306" pitchFamily="34" charset="0"/>
              <a:cs typeface="Arial" panose="020B0604020202020204" pitchFamily="34" charset="0"/>
            </a:endParaRPr>
          </a:p>
        </p:txBody>
      </p:sp>
      <p:sp>
        <p:nvSpPr>
          <p:cNvPr id="5" name="Titre 1"/>
          <p:cNvSpPr txBox="1">
            <a:spLocks/>
          </p:cNvSpPr>
          <p:nvPr>
            <p:custDataLst>
              <p:tags r:id="rId2"/>
            </p:custDataLst>
          </p:nvPr>
        </p:nvSpPr>
        <p:spPr>
          <a:xfrm>
            <a:off x="739070" y="2204864"/>
            <a:ext cx="7772400" cy="280831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800" b="1" dirty="0" smtClean="0">
                <a:latin typeface="Berlin Sans FB" panose="020E0602020502020306" pitchFamily="34" charset="0"/>
                <a:cs typeface="Arial" panose="020B0604020202020204" pitchFamily="34" charset="0"/>
              </a:rPr>
              <a:t>Ce métier existe-t-il encore aujourd’hui? </a:t>
            </a:r>
            <a:r>
              <a:rPr lang="fr-CA" sz="2000" b="1" dirty="0" smtClean="0">
                <a:latin typeface="Berlin Sans FB" panose="020E0602020502020306" pitchFamily="34" charset="0"/>
                <a:cs typeface="Arial" panose="020B0604020202020204" pitchFamily="34" charset="0"/>
              </a:rPr>
              <a:t/>
            </a:r>
            <a:br>
              <a:rPr lang="fr-CA" sz="2000" b="1" dirty="0" smtClean="0">
                <a:latin typeface="Berlin Sans FB" panose="020E0602020502020306" pitchFamily="34" charset="0"/>
                <a:cs typeface="Arial" panose="020B0604020202020204" pitchFamily="34" charset="0"/>
              </a:rPr>
            </a:br>
            <a:r>
              <a:rPr lang="fr-CA" sz="1400" dirty="0" smtClean="0">
                <a:latin typeface="Berlin Sans FB" panose="020E0602020502020306" pitchFamily="34" charset="0"/>
                <a:cs typeface="Arial" panose="020B0604020202020204" pitchFamily="34" charset="0"/>
              </a:rPr>
              <a:t/>
            </a:r>
            <a:br>
              <a:rPr lang="fr-CA" sz="1400" dirty="0" smtClean="0">
                <a:latin typeface="Berlin Sans FB" panose="020E0602020502020306" pitchFamily="34" charset="0"/>
                <a:cs typeface="Arial" panose="020B0604020202020204" pitchFamily="34" charset="0"/>
              </a:rPr>
            </a:br>
            <a:r>
              <a:rPr lang="fr-CA" sz="2800" dirty="0" smtClean="0">
                <a:latin typeface="Berlin Sans FB" panose="020E0602020502020306" pitchFamily="34" charset="0"/>
                <a:cs typeface="Arial" panose="020B0604020202020204" pitchFamily="34" charset="0"/>
              </a:rPr>
              <a:t>Non!!! </a:t>
            </a:r>
            <a:r>
              <a:rPr lang="fr-CA" sz="1800" dirty="0" smtClean="0">
                <a:latin typeface="Berlin Sans FB" panose="020E0602020502020306" pitchFamily="34" charset="0"/>
                <a:cs typeface="Arial" panose="020B0604020202020204" pitchFamily="34" charset="0"/>
              </a:rPr>
              <a:t> À cette époque, la ville de Paris était assiégée, c’est-à-dire que toutes les sources d’approvisionnement étaient coupées. Les habitants devaient survivre avec ce qu’ils avaient à l’intérieur de la ville. Après un certain temps, la nourriture manquait. Les gens ont commencé à manger des rats, des pigeons, des chiens et même des animaux du zoo. </a:t>
            </a:r>
          </a:p>
          <a:p>
            <a:endParaRPr lang="fr-CA" sz="1300" dirty="0">
              <a:latin typeface="Berlin Sans FB" panose="020E0602020502020306" pitchFamily="34" charset="0"/>
              <a:cs typeface="Arial" panose="020B0604020202020204" pitchFamily="34" charset="0"/>
            </a:endParaRPr>
          </a:p>
          <a:p>
            <a:r>
              <a:rPr lang="fr-CA" sz="1800" dirty="0" smtClean="0">
                <a:latin typeface="Berlin Sans FB" panose="020E0602020502020306" pitchFamily="34" charset="0"/>
                <a:cs typeface="Arial" panose="020B0604020202020204" pitchFamily="34" charset="0"/>
              </a:rPr>
              <a:t>Le métier de dépeceur de rats a été créé pour répondre à un besoin des habitants: </a:t>
            </a:r>
          </a:p>
          <a:p>
            <a:r>
              <a:rPr lang="fr-CA" sz="1800" dirty="0" smtClean="0">
                <a:latin typeface="Berlin Sans FB" panose="020E0602020502020306" pitchFamily="34" charset="0"/>
                <a:cs typeface="Arial" panose="020B0604020202020204" pitchFamily="34" charset="0"/>
              </a:rPr>
              <a:t>le besoin de se nourrir.   </a:t>
            </a:r>
            <a:endParaRPr lang="fr-CA" sz="1800" dirty="0">
              <a:latin typeface="Berlin Sans FB" panose="020E0602020502020306" pitchFamily="34" charset="0"/>
              <a:cs typeface="Arial" panose="020B0604020202020204" pitchFamily="34" charset="0"/>
            </a:endParaRPr>
          </a:p>
        </p:txBody>
      </p:sp>
      <p:sp>
        <p:nvSpPr>
          <p:cNvPr id="6" name="Titre 1"/>
          <p:cNvSpPr txBox="1">
            <a:spLocks/>
          </p:cNvSpPr>
          <p:nvPr>
            <p:custDataLst>
              <p:tags r:id="rId3"/>
            </p:custDataLst>
          </p:nvPr>
        </p:nvSpPr>
        <p:spPr>
          <a:xfrm>
            <a:off x="739070" y="4797152"/>
            <a:ext cx="8153410"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smtClean="0">
                <a:latin typeface="Berlin Sans FB" panose="020E0602020502020306" pitchFamily="34" charset="0"/>
                <a:cs typeface="Arial" panose="020B0604020202020204" pitchFamily="34" charset="0"/>
              </a:rPr>
              <a:t>Si non, quel métier d’aujourd’hui peut y ressembler? </a:t>
            </a:r>
            <a:r>
              <a:rPr lang="fr-CA" sz="2000" b="1" dirty="0" smtClean="0">
                <a:latin typeface="Berlin Sans FB" panose="020E0602020502020306" pitchFamily="34" charset="0"/>
                <a:cs typeface="Arial" panose="020B0604020202020204" pitchFamily="34" charset="0"/>
              </a:rPr>
              <a:t/>
            </a:r>
            <a:br>
              <a:rPr lang="fr-CA" sz="2000" b="1" dirty="0" smtClean="0">
                <a:latin typeface="Berlin Sans FB" panose="020E0602020502020306" pitchFamily="34" charset="0"/>
                <a:cs typeface="Arial" panose="020B0604020202020204" pitchFamily="34" charset="0"/>
              </a:rPr>
            </a:br>
            <a:r>
              <a:rPr lang="fr-CA" sz="1400" dirty="0" smtClean="0">
                <a:latin typeface="Berlin Sans FB" panose="020E0602020502020306" pitchFamily="34" charset="0"/>
                <a:cs typeface="Arial" panose="020B0604020202020204" pitchFamily="34" charset="0"/>
              </a:rPr>
              <a:t/>
            </a:r>
            <a:br>
              <a:rPr lang="fr-CA" sz="1400" dirty="0" smtClean="0">
                <a:latin typeface="Berlin Sans FB" panose="020E0602020502020306" pitchFamily="34" charset="0"/>
                <a:cs typeface="Arial" panose="020B0604020202020204" pitchFamily="34" charset="0"/>
              </a:rPr>
            </a:br>
            <a:r>
              <a:rPr lang="fr-CA" sz="1800" dirty="0" smtClean="0">
                <a:latin typeface="Berlin Sans FB" panose="020E0602020502020306" pitchFamily="34" charset="0"/>
                <a:cs typeface="Arial" panose="020B0604020202020204" pitchFamily="34" charset="0"/>
              </a:rPr>
              <a:t> </a:t>
            </a:r>
            <a:r>
              <a:rPr lang="fr-CA" sz="1800" dirty="0">
                <a:latin typeface="Berlin Sans FB" panose="020E0602020502020306" pitchFamily="34" charset="0"/>
                <a:cs typeface="Arial" panose="020B0604020202020204" pitchFamily="34" charset="0"/>
                <a:hlinkClick r:id="rId5"/>
              </a:rPr>
              <a:t>http://</a:t>
            </a:r>
            <a:r>
              <a:rPr lang="fr-CA" sz="1800" dirty="0" smtClean="0">
                <a:latin typeface="Berlin Sans FB" panose="020E0602020502020306" pitchFamily="34" charset="0"/>
                <a:cs typeface="Arial" panose="020B0604020202020204" pitchFamily="34" charset="0"/>
                <a:hlinkClick r:id="rId5"/>
              </a:rPr>
              <a:t>www.orientation-pour-tous.fr/metier/abattage-et-decoupe-des-viandes,12376.html</a:t>
            </a:r>
            <a:r>
              <a:rPr lang="fr-CA" sz="1800" dirty="0" smtClean="0">
                <a:latin typeface="Berlin Sans FB" panose="020E0602020502020306" pitchFamily="34" charset="0"/>
                <a:cs typeface="Arial" panose="020B0604020202020204" pitchFamily="34" charset="0"/>
              </a:rPr>
              <a:t> </a:t>
            </a:r>
            <a:endParaRPr lang="fr-CA" sz="1800" dirty="0">
              <a:latin typeface="Berlin Sans FB" panose="020E0602020502020306" pitchFamily="34" charset="0"/>
              <a:cs typeface="Arial" panose="020B0604020202020204" pitchFamily="34" charset="0"/>
            </a:endParaRPr>
          </a:p>
        </p:txBody>
      </p:sp>
    </p:spTree>
    <p:extLst>
      <p:ext uri="{BB962C8B-B14F-4D97-AF65-F5344CB8AC3E}">
        <p14:creationId xmlns:p14="http://schemas.microsoft.com/office/powerpoint/2010/main" val="2596200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75</Words>
  <Application>Microsoft Office PowerPoint</Application>
  <PresentationFormat>Affichage à l'écran (4:3)</PresentationFormat>
  <Paragraphs>25</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Le dépeceur  de  rats</vt:lpstr>
      <vt:lpstr>Présentation PowerPoint</vt:lpstr>
      <vt:lpstr>Présentation PowerPoint</vt:lpstr>
      <vt:lpstr>Présentation PowerPoint</vt:lpstr>
    </vt:vector>
  </TitlesOfParts>
  <Company>C.S. Des Sommets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C’est quoi ce travail?</dc:title>
  <dc:creator>Utillisateur</dc:creator>
  <cp:lastModifiedBy>Administrateur</cp:lastModifiedBy>
  <cp:revision>20</cp:revision>
  <dcterms:created xsi:type="dcterms:W3CDTF">2014-12-09T16:13:08Z</dcterms:created>
  <dcterms:modified xsi:type="dcterms:W3CDTF">2015-02-09T19:30:57Z</dcterms:modified>
</cp:coreProperties>
</file>